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98" r:id="rId9"/>
    <p:sldId id="299" r:id="rId10"/>
    <p:sldId id="263" r:id="rId11"/>
    <p:sldId id="297" r:id="rId12"/>
    <p:sldId id="303" r:id="rId13"/>
    <p:sldId id="264" r:id="rId14"/>
    <p:sldId id="265" r:id="rId15"/>
    <p:sldId id="300" r:id="rId16"/>
    <p:sldId id="266" r:id="rId17"/>
    <p:sldId id="302" r:id="rId18"/>
    <p:sldId id="267" r:id="rId19"/>
    <p:sldId id="269" r:id="rId20"/>
    <p:sldId id="301" r:id="rId21"/>
    <p:sldId id="296" r:id="rId22"/>
    <p:sldId id="270" r:id="rId23"/>
    <p:sldId id="271" r:id="rId24"/>
    <p:sldId id="272" r:id="rId25"/>
    <p:sldId id="276" r:id="rId26"/>
    <p:sldId id="275" r:id="rId27"/>
    <p:sldId id="273" r:id="rId28"/>
    <p:sldId id="274" r:id="rId29"/>
    <p:sldId id="277" r:id="rId30"/>
    <p:sldId id="278" r:id="rId31"/>
    <p:sldId id="279" r:id="rId32"/>
    <p:sldId id="280" r:id="rId3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55" d="100"/>
          <a:sy n="55" d="100"/>
        </p:scale>
        <p:origin x="-426" y="24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26FE5C-E89E-4FD5-8CF1-C15C000DDCAB}" type="datetimeFigureOut">
              <a:rPr lang="it-IT" smtClean="0"/>
              <a:t>27/03/2014</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D4DD71-013C-446A-805C-E68A4F15B4D2}" type="slidenum">
              <a:rPr lang="it-IT" smtClean="0"/>
              <a:t>‹N›</a:t>
            </a:fld>
            <a:endParaRPr lang="it-IT"/>
          </a:p>
        </p:txBody>
      </p:sp>
    </p:spTree>
    <p:extLst>
      <p:ext uri="{BB962C8B-B14F-4D97-AF65-F5344CB8AC3E}">
        <p14:creationId xmlns:p14="http://schemas.microsoft.com/office/powerpoint/2010/main" val="3130771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D81719DF-7FDF-4E82-9718-36C1056C27BB}" type="datetime1">
              <a:rPr lang="it-IT" smtClean="0"/>
              <a:t>27/03/2014</a:t>
            </a:fld>
            <a:endParaRPr lang="it-IT"/>
          </a:p>
        </p:txBody>
      </p:sp>
      <p:sp>
        <p:nvSpPr>
          <p:cNvPr id="5" name="Segnaposto piè di pagina 4"/>
          <p:cNvSpPr>
            <a:spLocks noGrp="1"/>
          </p:cNvSpPr>
          <p:nvPr>
            <p:ph type="ftr" sz="quarter" idx="11"/>
          </p:nvPr>
        </p:nvSpPr>
        <p:spPr/>
        <p:txBody>
          <a:bodyPr/>
          <a:lstStyle/>
          <a:p>
            <a:r>
              <a:rPr lang="it-IT" smtClean="0"/>
              <a:t>Paolo Scolari arete-consulenzafilosofica.it</a:t>
            </a:r>
            <a:endParaRPr lang="it-IT"/>
          </a:p>
        </p:txBody>
      </p:sp>
      <p:sp>
        <p:nvSpPr>
          <p:cNvPr id="6" name="Segnaposto numero diapositiva 5"/>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2362729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8488A7B-894E-463B-A7DB-A00B0F987BD8}" type="datetime1">
              <a:rPr lang="it-IT" smtClean="0"/>
              <a:t>27/03/2014</a:t>
            </a:fld>
            <a:endParaRPr lang="it-IT"/>
          </a:p>
        </p:txBody>
      </p:sp>
      <p:sp>
        <p:nvSpPr>
          <p:cNvPr id="5" name="Segnaposto piè di pagina 4"/>
          <p:cNvSpPr>
            <a:spLocks noGrp="1"/>
          </p:cNvSpPr>
          <p:nvPr>
            <p:ph type="ftr" sz="quarter" idx="11"/>
          </p:nvPr>
        </p:nvSpPr>
        <p:spPr/>
        <p:txBody>
          <a:bodyPr/>
          <a:lstStyle/>
          <a:p>
            <a:r>
              <a:rPr lang="it-IT" smtClean="0"/>
              <a:t>Paolo Scolari arete-consulenzafilosofica.it</a:t>
            </a:r>
            <a:endParaRPr lang="it-IT"/>
          </a:p>
        </p:txBody>
      </p:sp>
      <p:sp>
        <p:nvSpPr>
          <p:cNvPr id="6" name="Segnaposto numero diapositiva 5"/>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1592082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6EB8241-9019-4D05-A736-545C70D33315}" type="datetime1">
              <a:rPr lang="it-IT" smtClean="0"/>
              <a:t>27/03/2014</a:t>
            </a:fld>
            <a:endParaRPr lang="it-IT"/>
          </a:p>
        </p:txBody>
      </p:sp>
      <p:sp>
        <p:nvSpPr>
          <p:cNvPr id="5" name="Segnaposto piè di pagina 4"/>
          <p:cNvSpPr>
            <a:spLocks noGrp="1"/>
          </p:cNvSpPr>
          <p:nvPr>
            <p:ph type="ftr" sz="quarter" idx="11"/>
          </p:nvPr>
        </p:nvSpPr>
        <p:spPr/>
        <p:txBody>
          <a:bodyPr/>
          <a:lstStyle/>
          <a:p>
            <a:r>
              <a:rPr lang="it-IT" smtClean="0"/>
              <a:t>Paolo Scolari arete-consulenzafilosofica.it</a:t>
            </a:r>
            <a:endParaRPr lang="it-IT"/>
          </a:p>
        </p:txBody>
      </p:sp>
      <p:sp>
        <p:nvSpPr>
          <p:cNvPr id="6" name="Segnaposto numero diapositiva 5"/>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361032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DDF9307-5F2B-4428-8E10-05FA23B9DD5F}" type="datetime1">
              <a:rPr lang="it-IT" smtClean="0"/>
              <a:t>27/03/2014</a:t>
            </a:fld>
            <a:endParaRPr lang="it-IT"/>
          </a:p>
        </p:txBody>
      </p:sp>
      <p:sp>
        <p:nvSpPr>
          <p:cNvPr id="5" name="Segnaposto piè di pagina 4"/>
          <p:cNvSpPr>
            <a:spLocks noGrp="1"/>
          </p:cNvSpPr>
          <p:nvPr>
            <p:ph type="ftr" sz="quarter" idx="11"/>
          </p:nvPr>
        </p:nvSpPr>
        <p:spPr/>
        <p:txBody>
          <a:bodyPr/>
          <a:lstStyle/>
          <a:p>
            <a:r>
              <a:rPr lang="it-IT" smtClean="0"/>
              <a:t>Paolo Scolari arete-consulenzafilosofica.it</a:t>
            </a:r>
            <a:endParaRPr lang="it-IT"/>
          </a:p>
        </p:txBody>
      </p:sp>
      <p:sp>
        <p:nvSpPr>
          <p:cNvPr id="6" name="Segnaposto numero diapositiva 5"/>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313291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3C40893-407C-4723-A026-EEFD74B87A3E}" type="datetime1">
              <a:rPr lang="it-IT" smtClean="0"/>
              <a:t>27/03/2014</a:t>
            </a:fld>
            <a:endParaRPr lang="it-IT"/>
          </a:p>
        </p:txBody>
      </p:sp>
      <p:sp>
        <p:nvSpPr>
          <p:cNvPr id="5" name="Segnaposto piè di pagina 4"/>
          <p:cNvSpPr>
            <a:spLocks noGrp="1"/>
          </p:cNvSpPr>
          <p:nvPr>
            <p:ph type="ftr" sz="quarter" idx="11"/>
          </p:nvPr>
        </p:nvSpPr>
        <p:spPr/>
        <p:txBody>
          <a:bodyPr/>
          <a:lstStyle/>
          <a:p>
            <a:r>
              <a:rPr lang="it-IT" smtClean="0"/>
              <a:t>Paolo Scolari arete-consulenzafilosofica.it</a:t>
            </a:r>
            <a:endParaRPr lang="it-IT"/>
          </a:p>
        </p:txBody>
      </p:sp>
      <p:sp>
        <p:nvSpPr>
          <p:cNvPr id="6" name="Segnaposto numero diapositiva 5"/>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80924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9FD390F3-0A84-4F37-9001-C9D074673D29}" type="datetime1">
              <a:rPr lang="it-IT" smtClean="0"/>
              <a:t>27/03/2014</a:t>
            </a:fld>
            <a:endParaRPr lang="it-IT"/>
          </a:p>
        </p:txBody>
      </p:sp>
      <p:sp>
        <p:nvSpPr>
          <p:cNvPr id="6" name="Segnaposto piè di pagina 5"/>
          <p:cNvSpPr>
            <a:spLocks noGrp="1"/>
          </p:cNvSpPr>
          <p:nvPr>
            <p:ph type="ftr" sz="quarter" idx="11"/>
          </p:nvPr>
        </p:nvSpPr>
        <p:spPr/>
        <p:txBody>
          <a:bodyPr/>
          <a:lstStyle/>
          <a:p>
            <a:r>
              <a:rPr lang="it-IT" smtClean="0"/>
              <a:t>Paolo Scolari arete-consulenzafilosofica.it</a:t>
            </a:r>
            <a:endParaRPr lang="it-IT"/>
          </a:p>
        </p:txBody>
      </p:sp>
      <p:sp>
        <p:nvSpPr>
          <p:cNvPr id="7" name="Segnaposto numero diapositiva 6"/>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567789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BDD94C6-208B-4128-973A-492FB3E79857}" type="datetime1">
              <a:rPr lang="it-IT" smtClean="0"/>
              <a:t>27/03/2014</a:t>
            </a:fld>
            <a:endParaRPr lang="it-IT"/>
          </a:p>
        </p:txBody>
      </p:sp>
      <p:sp>
        <p:nvSpPr>
          <p:cNvPr id="8" name="Segnaposto piè di pagina 7"/>
          <p:cNvSpPr>
            <a:spLocks noGrp="1"/>
          </p:cNvSpPr>
          <p:nvPr>
            <p:ph type="ftr" sz="quarter" idx="11"/>
          </p:nvPr>
        </p:nvSpPr>
        <p:spPr/>
        <p:txBody>
          <a:bodyPr/>
          <a:lstStyle/>
          <a:p>
            <a:r>
              <a:rPr lang="it-IT" smtClean="0"/>
              <a:t>Paolo Scolari arete-consulenzafilosofica.it</a:t>
            </a:r>
            <a:endParaRPr lang="it-IT"/>
          </a:p>
        </p:txBody>
      </p:sp>
      <p:sp>
        <p:nvSpPr>
          <p:cNvPr id="9" name="Segnaposto numero diapositiva 8"/>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161886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EC86DD4-A2EC-4A5D-8002-262441C697F9}" type="datetime1">
              <a:rPr lang="it-IT" smtClean="0"/>
              <a:t>27/03/2014</a:t>
            </a:fld>
            <a:endParaRPr lang="it-IT"/>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2359089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04F2651-99DD-44B4-8232-B0DA4982D788}" type="datetime1">
              <a:rPr lang="it-IT" smtClean="0"/>
              <a:t>27/03/2014</a:t>
            </a:fld>
            <a:endParaRPr lang="it-IT"/>
          </a:p>
        </p:txBody>
      </p:sp>
      <p:sp>
        <p:nvSpPr>
          <p:cNvPr id="3" name="Segnaposto piè di pagina 2"/>
          <p:cNvSpPr>
            <a:spLocks noGrp="1"/>
          </p:cNvSpPr>
          <p:nvPr>
            <p:ph type="ftr" sz="quarter" idx="11"/>
          </p:nvPr>
        </p:nvSpPr>
        <p:spPr/>
        <p:txBody>
          <a:bodyPr/>
          <a:lstStyle/>
          <a:p>
            <a:r>
              <a:rPr lang="it-IT" smtClean="0"/>
              <a:t>Paolo Scolari arete-consulenzafilosofica.it</a:t>
            </a:r>
            <a:endParaRPr lang="it-IT"/>
          </a:p>
        </p:txBody>
      </p:sp>
      <p:sp>
        <p:nvSpPr>
          <p:cNvPr id="4" name="Segnaposto numero diapositiva 3"/>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217866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AE17EA2-4444-49B2-B66C-3FFE3AE287B7}" type="datetime1">
              <a:rPr lang="it-IT" smtClean="0"/>
              <a:t>27/03/2014</a:t>
            </a:fld>
            <a:endParaRPr lang="it-IT"/>
          </a:p>
        </p:txBody>
      </p:sp>
      <p:sp>
        <p:nvSpPr>
          <p:cNvPr id="6" name="Segnaposto piè di pagina 5"/>
          <p:cNvSpPr>
            <a:spLocks noGrp="1"/>
          </p:cNvSpPr>
          <p:nvPr>
            <p:ph type="ftr" sz="quarter" idx="11"/>
          </p:nvPr>
        </p:nvSpPr>
        <p:spPr/>
        <p:txBody>
          <a:bodyPr/>
          <a:lstStyle/>
          <a:p>
            <a:r>
              <a:rPr lang="it-IT" smtClean="0"/>
              <a:t>Paolo Scolari arete-consulenzafilosofica.it</a:t>
            </a:r>
            <a:endParaRPr lang="it-IT"/>
          </a:p>
        </p:txBody>
      </p:sp>
      <p:sp>
        <p:nvSpPr>
          <p:cNvPr id="7" name="Segnaposto numero diapositiva 6"/>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1117541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CF17B0D-B07F-4AA9-98AB-6E3E2819B4A0}" type="datetime1">
              <a:rPr lang="it-IT" smtClean="0"/>
              <a:t>27/03/2014</a:t>
            </a:fld>
            <a:endParaRPr lang="it-IT"/>
          </a:p>
        </p:txBody>
      </p:sp>
      <p:sp>
        <p:nvSpPr>
          <p:cNvPr id="6" name="Segnaposto piè di pagina 5"/>
          <p:cNvSpPr>
            <a:spLocks noGrp="1"/>
          </p:cNvSpPr>
          <p:nvPr>
            <p:ph type="ftr" sz="quarter" idx="11"/>
          </p:nvPr>
        </p:nvSpPr>
        <p:spPr/>
        <p:txBody>
          <a:bodyPr/>
          <a:lstStyle/>
          <a:p>
            <a:r>
              <a:rPr lang="it-IT" smtClean="0"/>
              <a:t>Paolo Scolari arete-consulenzafilosofica.it</a:t>
            </a:r>
            <a:endParaRPr lang="it-IT"/>
          </a:p>
        </p:txBody>
      </p:sp>
      <p:sp>
        <p:nvSpPr>
          <p:cNvPr id="7" name="Segnaposto numero diapositiva 6"/>
          <p:cNvSpPr>
            <a:spLocks noGrp="1"/>
          </p:cNvSpPr>
          <p:nvPr>
            <p:ph type="sldNum" sz="quarter" idx="12"/>
          </p:nvPr>
        </p:nvSpPr>
        <p:spPr/>
        <p:txBody>
          <a:bodyPr/>
          <a:lstStyle/>
          <a:p>
            <a:fld id="{5A2613C4-225C-40AA-9FE8-18FD67273F51}" type="slidenum">
              <a:rPr lang="it-IT" smtClean="0"/>
              <a:t>‹N›</a:t>
            </a:fld>
            <a:endParaRPr lang="it-IT"/>
          </a:p>
        </p:txBody>
      </p:sp>
    </p:spTree>
    <p:extLst>
      <p:ext uri="{BB962C8B-B14F-4D97-AF65-F5344CB8AC3E}">
        <p14:creationId xmlns:p14="http://schemas.microsoft.com/office/powerpoint/2010/main" val="2068538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9C73B-812F-4682-828A-F23CB6644D1B}" type="datetime1">
              <a:rPr lang="it-IT" smtClean="0"/>
              <a:t>27/03/2014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smtClean="0"/>
              <a:t>Paolo Scolari arete-consulenzafilosofica.it</a:t>
            </a:r>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2613C4-225C-40AA-9FE8-18FD67273F51}" type="slidenum">
              <a:rPr lang="it-IT" smtClean="0"/>
              <a:t>‹N›</a:t>
            </a:fld>
            <a:endParaRPr lang="it-IT"/>
          </a:p>
        </p:txBody>
      </p:sp>
    </p:spTree>
    <p:extLst>
      <p:ext uri="{BB962C8B-B14F-4D97-AF65-F5344CB8AC3E}">
        <p14:creationId xmlns:p14="http://schemas.microsoft.com/office/powerpoint/2010/main" val="2549546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smtClean="0"/>
              <a:t>J.S. MILL</a:t>
            </a:r>
            <a:endParaRPr lang="it-IT" b="1" dirty="0"/>
          </a:p>
        </p:txBody>
      </p:sp>
      <p:sp>
        <p:nvSpPr>
          <p:cNvPr id="3" name="Sottotitolo 2"/>
          <p:cNvSpPr>
            <a:spLocks noGrp="1"/>
          </p:cNvSpPr>
          <p:nvPr>
            <p:ph type="subTitle" idx="1"/>
          </p:nvPr>
        </p:nvSpPr>
        <p:spPr/>
        <p:txBody>
          <a:bodyPr/>
          <a:lstStyle/>
          <a:p>
            <a:r>
              <a:rPr lang="it-IT" dirty="0" smtClean="0"/>
              <a:t>1806 - 1873</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1</a:t>
            </a:fld>
            <a:endParaRPr lang="it-IT"/>
          </a:p>
        </p:txBody>
      </p:sp>
    </p:spTree>
    <p:extLst>
      <p:ext uri="{BB962C8B-B14F-4D97-AF65-F5344CB8AC3E}">
        <p14:creationId xmlns:p14="http://schemas.microsoft.com/office/powerpoint/2010/main" val="2768285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UNIFORMITÀ DELLA NATURA</a:t>
            </a:r>
            <a:endParaRPr lang="it-IT" b="1" dirty="0"/>
          </a:p>
        </p:txBody>
      </p:sp>
      <p:sp>
        <p:nvSpPr>
          <p:cNvPr id="3" name="Segnaposto contenuto 2"/>
          <p:cNvSpPr>
            <a:spLocks noGrp="1"/>
          </p:cNvSpPr>
          <p:nvPr>
            <p:ph idx="1"/>
          </p:nvPr>
        </p:nvSpPr>
        <p:spPr/>
        <p:txBody>
          <a:bodyPr>
            <a:normAutofit/>
          </a:bodyPr>
          <a:lstStyle/>
          <a:p>
            <a:pPr marL="0" indent="0" algn="just">
              <a:buNone/>
            </a:pPr>
            <a:r>
              <a:rPr lang="it-IT" b="1" dirty="0" smtClean="0">
                <a:sym typeface="Wingdings" panose="05000000000000000000" pitchFamily="2" charset="2"/>
              </a:rPr>
              <a:t>Principio dell’uniformità della natura</a:t>
            </a:r>
            <a:r>
              <a:rPr lang="it-IT" dirty="0" smtClean="0">
                <a:sym typeface="Wingdings" panose="05000000000000000000" pitchFamily="2" charset="2"/>
              </a:rPr>
              <a:t>: nella natura esiste un’uniformità, un ordine necessario tale per cui, dal presentarsi di date circostanze, deriva sempre il presentarsi di fenomeni determinati  «</a:t>
            </a:r>
            <a:r>
              <a:rPr lang="it-IT" b="1" dirty="0" smtClean="0">
                <a:sym typeface="Wingdings" panose="05000000000000000000" pitchFamily="2" charset="2"/>
              </a:rPr>
              <a:t>è una legge che ogni fatto abbia una legge</a:t>
            </a:r>
            <a:r>
              <a:rPr lang="it-IT" dirty="0" smtClean="0">
                <a:sym typeface="Wingdings" panose="05000000000000000000" pitchFamily="2" charset="2"/>
              </a:rPr>
              <a:t>»: è principio generalissimo che ciò che una volta è accaduta accadrà di nuovo in presenza delle stesse circostanze (cfr. </a:t>
            </a:r>
            <a:r>
              <a:rPr lang="it-IT" dirty="0" err="1" smtClean="0">
                <a:sym typeface="Wingdings" panose="05000000000000000000" pitchFamily="2" charset="2"/>
              </a:rPr>
              <a:t>Telesio</a:t>
            </a:r>
            <a:r>
              <a:rPr lang="it-IT" dirty="0" smtClean="0">
                <a:sym typeface="Wingdings" panose="05000000000000000000" pitchFamily="2" charset="2"/>
              </a:rPr>
              <a:t>)</a:t>
            </a:r>
            <a:r>
              <a:rPr lang="it-IT" dirty="0">
                <a:sym typeface="Wingdings" panose="05000000000000000000" pitchFamily="2" charset="2"/>
              </a:rPr>
              <a:t> </a:t>
            </a:r>
            <a:r>
              <a:rPr lang="it-IT" dirty="0" smtClean="0">
                <a:sym typeface="Wingdings" panose="05000000000000000000" pitchFamily="2" charset="2"/>
              </a:rPr>
              <a:t> «</a:t>
            </a:r>
            <a:r>
              <a:rPr lang="it-IT" b="1" dirty="0" smtClean="0">
                <a:sym typeface="Wingdings" panose="05000000000000000000" pitchFamily="2" charset="2"/>
              </a:rPr>
              <a:t>Principio della causalità universale = ogni evento che ha un inizio ha una causa</a:t>
            </a:r>
            <a:r>
              <a:rPr lang="it-IT" dirty="0" smtClean="0">
                <a:sym typeface="Wingdings" panose="05000000000000000000" pitchFamily="2" charset="2"/>
              </a:rPr>
              <a:t>».</a:t>
            </a:r>
          </a:p>
          <a:p>
            <a:pPr marL="0" indent="0" algn="just">
              <a:buNone/>
            </a:pPr>
            <a:endParaRPr lang="it-IT" dirty="0">
              <a:sym typeface="Wingdings" panose="05000000000000000000" pitchFamily="2" charset="2"/>
            </a:endParaRPr>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10</a:t>
            </a:fld>
            <a:endParaRPr lang="it-IT"/>
          </a:p>
        </p:txBody>
      </p:sp>
    </p:spTree>
    <p:extLst>
      <p:ext uri="{BB962C8B-B14F-4D97-AF65-F5344CB8AC3E}">
        <p14:creationId xmlns:p14="http://schemas.microsoft.com/office/powerpoint/2010/main" val="1872387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«È una legge che ogni cosa abbia una legge»</a:t>
            </a:r>
            <a:endParaRPr lang="it-IT" b="1" dirty="0"/>
          </a:p>
        </p:txBody>
      </p:sp>
      <p:sp>
        <p:nvSpPr>
          <p:cNvPr id="3" name="Segnaposto contenuto 2"/>
          <p:cNvSpPr>
            <a:spLocks noGrp="1"/>
          </p:cNvSpPr>
          <p:nvPr>
            <p:ph idx="1"/>
          </p:nvPr>
        </p:nvSpPr>
        <p:spPr/>
        <p:txBody>
          <a:bodyPr/>
          <a:lstStyle/>
          <a:p>
            <a:pPr marL="0" indent="0" algn="just">
              <a:buNone/>
            </a:pPr>
            <a:endParaRPr lang="it-IT" dirty="0" smtClean="0"/>
          </a:p>
          <a:p>
            <a:pPr marL="0" indent="0" algn="just">
              <a:buNone/>
            </a:pPr>
            <a:endParaRPr lang="it-IT" dirty="0"/>
          </a:p>
          <a:p>
            <a:pPr marL="0" indent="0" algn="just">
              <a:buNone/>
            </a:pPr>
            <a:r>
              <a:rPr lang="it-IT" dirty="0" smtClean="0"/>
              <a:t>«Lo stato dell’intero universo a ogni istante è la conseguenza dello stato di esso all’istante precedente. Se qualche particolare stato dell’interno universo ricorresse una seconda volta, tutti gli stati successivi ricorrerebbero egualmente, così pure l’intera storia».</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11</a:t>
            </a:fld>
            <a:endParaRPr lang="it-IT"/>
          </a:p>
        </p:txBody>
      </p:sp>
    </p:spTree>
    <p:extLst>
      <p:ext uri="{BB962C8B-B14F-4D97-AF65-F5344CB8AC3E}">
        <p14:creationId xmlns:p14="http://schemas.microsoft.com/office/powerpoint/2010/main" val="91990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CAUSA ED EFFETTO</a:t>
            </a:r>
            <a:endParaRPr lang="it-IT" b="1" dirty="0"/>
          </a:p>
        </p:txBody>
      </p:sp>
      <p:sp>
        <p:nvSpPr>
          <p:cNvPr id="3" name="Segnaposto contenuto 2"/>
          <p:cNvSpPr>
            <a:spLocks noGrp="1"/>
          </p:cNvSpPr>
          <p:nvPr>
            <p:ph idx="1"/>
          </p:nvPr>
        </p:nvSpPr>
        <p:spPr/>
        <p:txBody>
          <a:bodyPr/>
          <a:lstStyle/>
          <a:p>
            <a:pPr marL="0" indent="0" algn="just">
              <a:buNone/>
            </a:pPr>
            <a:r>
              <a:rPr lang="it-IT" dirty="0" smtClean="0"/>
              <a:t>La causa indica solo la serie degli </a:t>
            </a:r>
            <a:r>
              <a:rPr lang="it-IT" b="1" dirty="0" smtClean="0"/>
              <a:t>antecedenti invariabili </a:t>
            </a:r>
            <a:r>
              <a:rPr lang="it-IT" dirty="0" smtClean="0"/>
              <a:t>e incondizionati senza i quali non si produrrebbe un certo effetto: l</a:t>
            </a:r>
            <a:r>
              <a:rPr lang="it-IT" dirty="0" smtClean="0">
                <a:sym typeface="Wingdings" panose="05000000000000000000" pitchFamily="2" charset="2"/>
              </a:rPr>
              <a:t>a </a:t>
            </a:r>
            <a:r>
              <a:rPr lang="it-IT" dirty="0">
                <a:sym typeface="Wingdings" panose="05000000000000000000" pitchFamily="2" charset="2"/>
              </a:rPr>
              <a:t>causa è l’antecedente invariabile e l’effetto è il conseguente invariabile</a:t>
            </a:r>
            <a:r>
              <a:rPr lang="it-IT" dirty="0" smtClean="0">
                <a:sym typeface="Wingdings" panose="05000000000000000000" pitchFamily="2" charset="2"/>
              </a:rPr>
              <a:t>. Poiché le cause dei fenomeni sono a loro volta </a:t>
            </a:r>
            <a:r>
              <a:rPr lang="it-IT" b="1" dirty="0" smtClean="0">
                <a:sym typeface="Wingdings" panose="05000000000000000000" pitchFamily="2" charset="2"/>
              </a:rPr>
              <a:t>fenomeni</a:t>
            </a:r>
            <a:r>
              <a:rPr lang="it-IT" dirty="0" smtClean="0">
                <a:sym typeface="Wingdings" panose="05000000000000000000" pitchFamily="2" charset="2"/>
              </a:rPr>
              <a:t>, l’ambito di applicazione della legge di causalità universale sarà esclusivamente quello dei </a:t>
            </a:r>
            <a:r>
              <a:rPr lang="it-IT" b="1" dirty="0" smtClean="0">
                <a:sym typeface="Wingdings" panose="05000000000000000000" pitchFamily="2" charset="2"/>
              </a:rPr>
              <a:t>fatti osservabili</a:t>
            </a:r>
            <a:r>
              <a:rPr lang="it-IT" dirty="0" smtClean="0">
                <a:sym typeface="Wingdings" panose="05000000000000000000" pitchFamily="2" charset="2"/>
              </a:rPr>
              <a:t>. Scopo della scienza è quello di scoprire la legge di causazione che spiega e governa un evento, e che consente anche di determinare le condizioni per produrre fenomeni simili in futuro.</a:t>
            </a:r>
            <a:endParaRPr lang="it-IT" dirty="0"/>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12</a:t>
            </a:fld>
            <a:endParaRPr lang="it-IT"/>
          </a:p>
        </p:txBody>
      </p:sp>
    </p:spTree>
    <p:extLst>
      <p:ext uri="{BB962C8B-B14F-4D97-AF65-F5344CB8AC3E}">
        <p14:creationId xmlns:p14="http://schemas.microsoft.com/office/powerpoint/2010/main" val="842419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UN PRINCIPIO A-POSTERIORI</a:t>
            </a:r>
            <a:endParaRPr lang="it-IT" b="1" dirty="0"/>
          </a:p>
        </p:txBody>
      </p:sp>
      <p:sp>
        <p:nvSpPr>
          <p:cNvPr id="3" name="Segnaposto contenuto 2"/>
          <p:cNvSpPr>
            <a:spLocks noGrp="1"/>
          </p:cNvSpPr>
          <p:nvPr>
            <p:ph idx="1"/>
          </p:nvPr>
        </p:nvSpPr>
        <p:spPr/>
        <p:txBody>
          <a:bodyPr>
            <a:normAutofit/>
          </a:bodyPr>
          <a:lstStyle/>
          <a:p>
            <a:pPr marL="0" indent="0" algn="just">
              <a:buNone/>
            </a:pPr>
            <a:r>
              <a:rPr lang="it-IT" dirty="0" smtClean="0"/>
              <a:t>Il principio dell’uniformità della natura, base dell’inferenza, è </a:t>
            </a:r>
            <a:r>
              <a:rPr lang="it-IT" b="1" dirty="0" smtClean="0"/>
              <a:t>a-posteriori</a:t>
            </a:r>
            <a:r>
              <a:rPr lang="it-IT" dirty="0" smtClean="0"/>
              <a:t> (non a priori), </a:t>
            </a:r>
            <a:r>
              <a:rPr lang="it-IT" b="1" dirty="0" smtClean="0"/>
              <a:t>frutto di una lunghissima serie di osservazioni e di passaggi «dal particolare al particolare» </a:t>
            </a:r>
            <a:r>
              <a:rPr lang="it-IT" dirty="0" smtClean="0"/>
              <a:t>effettuati nel passato, e proprio per questo è divenuto la base per anticipare gli eventi che si verificheranno in futuro. Non è un istinto infallibile del genere umano, né un’intuizione immediata, né una verità innata dell’uomo. Anch’essa è frutto di induzione: «arriviamo a questa </a:t>
            </a:r>
            <a:r>
              <a:rPr lang="it-IT" b="1" dirty="0" smtClean="0"/>
              <a:t>legge universale </a:t>
            </a:r>
            <a:r>
              <a:rPr lang="it-IT" dirty="0" smtClean="0"/>
              <a:t>con una </a:t>
            </a:r>
            <a:r>
              <a:rPr lang="it-IT" b="1" dirty="0" smtClean="0"/>
              <a:t>generalizzazione di molte leggi meno universali</a:t>
            </a:r>
            <a:r>
              <a:rPr lang="it-IT" dirty="0" smtClean="0"/>
              <a:t>». Dopo aver constatato correlazioni fra il tale e il tal altro fenomeno arriviamo alla legge generale di causalità: «le più ovvie uniformità particolari suggeriscono e attestano l’uniformità generale».</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13</a:t>
            </a:fld>
            <a:endParaRPr lang="it-IT"/>
          </a:p>
        </p:txBody>
      </p:sp>
    </p:spTree>
    <p:extLst>
      <p:ext uri="{BB962C8B-B14F-4D97-AF65-F5344CB8AC3E}">
        <p14:creationId xmlns:p14="http://schemas.microsoft.com/office/powerpoint/2010/main" val="395102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UN CIRCOLO VIZIOSO?</a:t>
            </a:r>
            <a:endParaRPr lang="it-IT" b="1" dirty="0"/>
          </a:p>
        </p:txBody>
      </p:sp>
      <p:sp>
        <p:nvSpPr>
          <p:cNvPr id="3" name="Segnaposto contenuto 2"/>
          <p:cNvSpPr>
            <a:spLocks noGrp="1"/>
          </p:cNvSpPr>
          <p:nvPr>
            <p:ph idx="1"/>
          </p:nvPr>
        </p:nvSpPr>
        <p:spPr/>
        <p:txBody>
          <a:bodyPr>
            <a:normAutofit lnSpcReduction="10000"/>
          </a:bodyPr>
          <a:lstStyle/>
          <a:p>
            <a:pPr marL="0" indent="0">
              <a:buNone/>
            </a:pPr>
            <a:r>
              <a:rPr lang="it-IT" dirty="0" smtClean="0"/>
              <a:t>La legge dell’induzione è essa stessa frutto di un’induzione.</a:t>
            </a:r>
          </a:p>
          <a:p>
            <a:pPr>
              <a:buFont typeface="Wingdings" panose="05000000000000000000" pitchFamily="2" charset="2"/>
              <a:buChar char="à"/>
            </a:pPr>
            <a:r>
              <a:rPr lang="it-IT" dirty="0" smtClean="0">
                <a:sym typeface="Wingdings" panose="05000000000000000000" pitchFamily="2" charset="2"/>
              </a:rPr>
              <a:t>circolo vizioso?</a:t>
            </a:r>
          </a:p>
          <a:p>
            <a:pPr marL="0" indent="0">
              <a:buNone/>
            </a:pPr>
            <a:endParaRPr lang="it-IT" dirty="0" smtClean="0">
              <a:sym typeface="Wingdings" panose="05000000000000000000" pitchFamily="2" charset="2"/>
            </a:endParaRPr>
          </a:p>
          <a:p>
            <a:pPr marL="0" indent="0" algn="just">
              <a:buNone/>
            </a:pPr>
            <a:r>
              <a:rPr lang="it-IT" dirty="0" smtClean="0">
                <a:sym typeface="Wingdings" panose="05000000000000000000" pitchFamily="2" charset="2"/>
              </a:rPr>
              <a:t>No, anzi, questa sua </a:t>
            </a:r>
            <a:r>
              <a:rPr lang="it-IT" b="1" dirty="0" smtClean="0">
                <a:sym typeface="Wingdings" panose="05000000000000000000" pitchFamily="2" charset="2"/>
              </a:rPr>
              <a:t>origine empirica </a:t>
            </a:r>
            <a:r>
              <a:rPr lang="it-IT" dirty="0" smtClean="0">
                <a:sym typeface="Wingdings" panose="05000000000000000000" pitchFamily="2" charset="2"/>
              </a:rPr>
              <a:t>(il fatto di essere un’esperienza consolidata e non un’enunciazione astratta, meramente verbale) dà forza, concretezza e validità a quel principio.</a:t>
            </a:r>
          </a:p>
          <a:p>
            <a:pPr marL="0" indent="0">
              <a:buNone/>
            </a:pPr>
            <a:endParaRPr lang="it-IT" dirty="0">
              <a:sym typeface="Wingdings" panose="05000000000000000000" pitchFamily="2" charset="2"/>
            </a:endParaRPr>
          </a:p>
          <a:p>
            <a:pPr marL="0" indent="0" algn="just">
              <a:buNone/>
            </a:pPr>
            <a:r>
              <a:rPr lang="it-IT" dirty="0" smtClean="0">
                <a:sym typeface="Wingdings" panose="05000000000000000000" pitchFamily="2" charset="2"/>
              </a:rPr>
              <a:t>Noi facciamo dell’esperienza il criterio di se stessa: il principio che regola l’induzione ha una validità di fatto, non a-priori. Il principio che dà ordine all’esperienza è esso stesso un </a:t>
            </a:r>
            <a:r>
              <a:rPr lang="it-IT" b="1" dirty="0" smtClean="0">
                <a:sym typeface="Wingdings" panose="05000000000000000000" pitchFamily="2" charset="2"/>
              </a:rPr>
              <a:t>prodotto dell’esperienza</a:t>
            </a:r>
            <a:r>
              <a:rPr lang="it-IT" dirty="0" smtClean="0">
                <a:sym typeface="Wingdings" panose="05000000000000000000" pitchFamily="2" charset="2"/>
              </a:rPr>
              <a:t>.</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14</a:t>
            </a:fld>
            <a:endParaRPr lang="it-IT"/>
          </a:p>
        </p:txBody>
      </p:sp>
    </p:spTree>
    <p:extLst>
      <p:ext uri="{BB962C8B-B14F-4D97-AF65-F5344CB8AC3E}">
        <p14:creationId xmlns:p14="http://schemas.microsoft.com/office/powerpoint/2010/main" val="2120688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pPr algn="ctr"/>
            <a:r>
              <a:rPr lang="it-IT" b="1" dirty="0" smtClean="0"/>
              <a:t>4 METODI PER SPIEGARE UN FENOMENO</a:t>
            </a:r>
            <a:endParaRPr lang="it-IT" b="1" dirty="0"/>
          </a:p>
        </p:txBody>
      </p:sp>
      <p:sp>
        <p:nvSpPr>
          <p:cNvPr id="5" name="Segnaposto contenuto 4"/>
          <p:cNvSpPr>
            <a:spLocks noGrp="1"/>
          </p:cNvSpPr>
          <p:nvPr>
            <p:ph idx="1"/>
          </p:nvPr>
        </p:nvSpPr>
        <p:spPr/>
        <p:txBody>
          <a:bodyPr>
            <a:normAutofit lnSpcReduction="10000"/>
          </a:bodyPr>
          <a:lstStyle/>
          <a:p>
            <a:pPr marL="514350" indent="-514350" algn="just">
              <a:buAutoNum type="arabicPeriod"/>
            </a:pPr>
            <a:r>
              <a:rPr lang="it-IT" b="1" dirty="0" smtClean="0"/>
              <a:t>Concordanza</a:t>
            </a:r>
            <a:r>
              <a:rPr lang="it-IT" dirty="0" smtClean="0"/>
              <a:t>: se due o più casi di un fenomeno hanno una sola circostanza in comune, questa circostanza ne è la causa o l’effetto.</a:t>
            </a:r>
          </a:p>
          <a:p>
            <a:pPr marL="514350" indent="-514350" algn="just">
              <a:buAutoNum type="arabicPeriod"/>
            </a:pPr>
            <a:r>
              <a:rPr lang="it-IT" b="1" dirty="0" smtClean="0"/>
              <a:t>Differenza</a:t>
            </a:r>
            <a:r>
              <a:rPr lang="it-IT" dirty="0" smtClean="0"/>
              <a:t>: è causa o effetto di un fenomeno quell’unica circostanza che distingue due situazioni in cui il fenomeno una volta si verifica e una volta no.</a:t>
            </a:r>
          </a:p>
          <a:p>
            <a:pPr marL="514350" indent="-514350" algn="just">
              <a:buAutoNum type="arabicPeriod"/>
            </a:pPr>
            <a:r>
              <a:rPr lang="it-IT" b="1" dirty="0" smtClean="0"/>
              <a:t>Variazioni concomitanti</a:t>
            </a:r>
            <a:r>
              <a:rPr lang="it-IT" dirty="0" smtClean="0"/>
              <a:t>: se due fenomeni variano sincronicamente, il primo è un effetto o una causa del secondo.</a:t>
            </a:r>
          </a:p>
          <a:p>
            <a:pPr marL="514350" indent="-514350" algn="just">
              <a:buAutoNum type="arabicPeriod"/>
            </a:pPr>
            <a:r>
              <a:rPr lang="it-IT" b="1" dirty="0" smtClean="0"/>
              <a:t>Residui</a:t>
            </a:r>
            <a:r>
              <a:rPr lang="it-IT" dirty="0" smtClean="0"/>
              <a:t>: individua l’effetto o la causa di un fenomeno sottraendo, dall’insieme delle circostanze in cui esso si verifica, tutto ciò che, tramite precedenti induzioni, sappiamo già doversi attribuire ad altri fattori.</a:t>
            </a:r>
            <a:endParaRPr lang="it-IT" dirty="0"/>
          </a:p>
        </p:txBody>
      </p:sp>
      <p:sp>
        <p:nvSpPr>
          <p:cNvPr id="2" name="Segnaposto piè di pagina 1"/>
          <p:cNvSpPr>
            <a:spLocks noGrp="1"/>
          </p:cNvSpPr>
          <p:nvPr>
            <p:ph type="ftr" sz="quarter" idx="11"/>
          </p:nvPr>
        </p:nvSpPr>
        <p:spPr/>
        <p:txBody>
          <a:bodyPr/>
          <a:lstStyle/>
          <a:p>
            <a:r>
              <a:rPr lang="it-IT" smtClean="0"/>
              <a:t>Paolo Scolari arete-consulenzafilosofica.it</a:t>
            </a:r>
            <a:endParaRPr lang="it-IT"/>
          </a:p>
        </p:txBody>
      </p:sp>
      <p:sp>
        <p:nvSpPr>
          <p:cNvPr id="3" name="Segnaposto numero diapositiva 2"/>
          <p:cNvSpPr>
            <a:spLocks noGrp="1"/>
          </p:cNvSpPr>
          <p:nvPr>
            <p:ph type="sldNum" sz="quarter" idx="12"/>
          </p:nvPr>
        </p:nvSpPr>
        <p:spPr/>
        <p:txBody>
          <a:bodyPr/>
          <a:lstStyle/>
          <a:p>
            <a:fld id="{5A2613C4-225C-40AA-9FE8-18FD67273F51}" type="slidenum">
              <a:rPr lang="it-IT" smtClean="0"/>
              <a:t>15</a:t>
            </a:fld>
            <a:endParaRPr lang="it-IT"/>
          </a:p>
        </p:txBody>
      </p:sp>
    </p:spTree>
    <p:extLst>
      <p:ext uri="{BB962C8B-B14F-4D97-AF65-F5344CB8AC3E}">
        <p14:creationId xmlns:p14="http://schemas.microsoft.com/office/powerpoint/2010/main" val="1992540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L’UTILITARISMO</a:t>
            </a:r>
            <a:endParaRPr lang="it-IT" b="1" dirty="0"/>
          </a:p>
        </p:txBody>
      </p:sp>
      <p:sp>
        <p:nvSpPr>
          <p:cNvPr id="4" name="Segnaposto testo 3"/>
          <p:cNvSpPr>
            <a:spLocks noGrp="1"/>
          </p:cNvSpPr>
          <p:nvPr>
            <p:ph type="body" idx="1"/>
          </p:nvPr>
        </p:nvSpPr>
        <p:spPr>
          <a:xfrm>
            <a:off x="839788" y="1298215"/>
            <a:ext cx="5157787" cy="823912"/>
          </a:xfrm>
        </p:spPr>
        <p:txBody>
          <a:bodyPr/>
          <a:lstStyle/>
          <a:p>
            <a:pPr algn="ctr"/>
            <a:r>
              <a:rPr lang="it-IT" dirty="0" smtClean="0"/>
              <a:t>Punto in comune con </a:t>
            </a:r>
            <a:r>
              <a:rPr lang="it-IT" dirty="0" err="1" smtClean="0"/>
              <a:t>Bentham</a:t>
            </a:r>
            <a:endParaRPr lang="it-IT" dirty="0"/>
          </a:p>
        </p:txBody>
      </p:sp>
      <p:sp>
        <p:nvSpPr>
          <p:cNvPr id="3" name="Segnaposto contenuto 2"/>
          <p:cNvSpPr>
            <a:spLocks noGrp="1"/>
          </p:cNvSpPr>
          <p:nvPr>
            <p:ph sz="half" idx="2"/>
          </p:nvPr>
        </p:nvSpPr>
        <p:spPr/>
        <p:txBody>
          <a:bodyPr>
            <a:normAutofit fontScale="92500"/>
          </a:bodyPr>
          <a:lstStyle/>
          <a:p>
            <a:pPr marL="0" indent="0" algn="just">
              <a:buNone/>
            </a:pPr>
            <a:r>
              <a:rPr lang="it-IT" dirty="0" smtClean="0"/>
              <a:t>L’utile, cioè la ricerca del massimo della felicità e del minimo possibile di dolore, è a fondamento della condotta umana. Il piacere e la liberazione dal dolore «sono le sole cose desiderabili come scopi e tutte le cose desiderabili lo sono per il loro piacere intrinseco o come mezzi per promuovere il piacere e prevenire il dolore».</a:t>
            </a:r>
          </a:p>
        </p:txBody>
      </p:sp>
      <p:sp>
        <p:nvSpPr>
          <p:cNvPr id="5" name="Segnaposto testo 4"/>
          <p:cNvSpPr>
            <a:spLocks noGrp="1"/>
          </p:cNvSpPr>
          <p:nvPr>
            <p:ph type="body" sz="quarter" idx="3"/>
          </p:nvPr>
        </p:nvSpPr>
        <p:spPr>
          <a:xfrm>
            <a:off x="6172200" y="1321596"/>
            <a:ext cx="5183188" cy="823912"/>
          </a:xfrm>
        </p:spPr>
        <p:txBody>
          <a:bodyPr/>
          <a:lstStyle/>
          <a:p>
            <a:pPr algn="ctr"/>
            <a:r>
              <a:rPr lang="it-IT" dirty="0" smtClean="0"/>
              <a:t>Differenza da </a:t>
            </a:r>
            <a:r>
              <a:rPr lang="it-IT" dirty="0" err="1" smtClean="0"/>
              <a:t>Bentham</a:t>
            </a:r>
            <a:endParaRPr lang="it-IT" dirty="0"/>
          </a:p>
        </p:txBody>
      </p:sp>
      <p:sp>
        <p:nvSpPr>
          <p:cNvPr id="6" name="Segnaposto contenuto 5"/>
          <p:cNvSpPr>
            <a:spLocks noGrp="1"/>
          </p:cNvSpPr>
          <p:nvPr>
            <p:ph sz="quarter" idx="4"/>
          </p:nvPr>
        </p:nvSpPr>
        <p:spPr/>
        <p:txBody>
          <a:bodyPr>
            <a:normAutofit fontScale="85000" lnSpcReduction="10000"/>
          </a:bodyPr>
          <a:lstStyle/>
          <a:p>
            <a:pPr marL="0" indent="0" algn="just">
              <a:buNone/>
            </a:pPr>
            <a:r>
              <a:rPr lang="it-IT" dirty="0" smtClean="0"/>
              <a:t>Esigenza </a:t>
            </a:r>
            <a:r>
              <a:rPr lang="it-IT" dirty="0"/>
              <a:t>di guardare non solo alla quantità, ma anche alla qualità dei piaceri: </a:t>
            </a:r>
            <a:r>
              <a:rPr lang="it-IT" dirty="0" smtClean="0"/>
              <a:t>«Riconoscere che </a:t>
            </a:r>
            <a:r>
              <a:rPr lang="it-IT" dirty="0"/>
              <a:t>alcuni tipi di piacere sono </a:t>
            </a:r>
            <a:r>
              <a:rPr lang="it-IT" b="1" dirty="0"/>
              <a:t>più desiderabili </a:t>
            </a:r>
            <a:r>
              <a:rPr lang="it-IT" dirty="0" smtClean="0"/>
              <a:t>e </a:t>
            </a:r>
            <a:r>
              <a:rPr lang="it-IT" dirty="0"/>
              <a:t>hanno </a:t>
            </a:r>
            <a:r>
              <a:rPr lang="it-IT" b="1" dirty="0"/>
              <a:t>maggior valore </a:t>
            </a:r>
            <a:r>
              <a:rPr lang="it-IT" dirty="0"/>
              <a:t>di altri, è perfettamente conciliabile con il principio di utilità</a:t>
            </a:r>
            <a:r>
              <a:rPr lang="it-IT" dirty="0" smtClean="0"/>
              <a:t>. È assurdo </a:t>
            </a:r>
            <a:r>
              <a:rPr lang="it-IT" dirty="0"/>
              <a:t>che, mentre nello stimare tutte le altre cose la </a:t>
            </a:r>
            <a:r>
              <a:rPr lang="it-IT" b="1" dirty="0"/>
              <a:t>qualità</a:t>
            </a:r>
            <a:r>
              <a:rPr lang="it-IT" dirty="0"/>
              <a:t> viene presa in considerazione allo stesso modo che la quantità, la stima dei piaceri debba dipendere unicamente dalla quantità».</a:t>
            </a:r>
          </a:p>
          <a:p>
            <a:pPr marL="0" indent="0">
              <a:buNone/>
            </a:pPr>
            <a:endParaRPr lang="it-IT" dirty="0"/>
          </a:p>
        </p:txBody>
      </p:sp>
      <p:sp>
        <p:nvSpPr>
          <p:cNvPr id="7" name="Segnaposto piè di pagina 6"/>
          <p:cNvSpPr>
            <a:spLocks noGrp="1"/>
          </p:cNvSpPr>
          <p:nvPr>
            <p:ph type="ftr" sz="quarter" idx="11"/>
          </p:nvPr>
        </p:nvSpPr>
        <p:spPr/>
        <p:txBody>
          <a:bodyPr/>
          <a:lstStyle/>
          <a:p>
            <a:r>
              <a:rPr lang="it-IT" smtClean="0"/>
              <a:t>Paolo Scolari arete-consulenzafilosofica.it</a:t>
            </a:r>
            <a:endParaRPr lang="it-IT"/>
          </a:p>
        </p:txBody>
      </p:sp>
      <p:sp>
        <p:nvSpPr>
          <p:cNvPr id="8" name="Segnaposto numero diapositiva 7"/>
          <p:cNvSpPr>
            <a:spLocks noGrp="1"/>
          </p:cNvSpPr>
          <p:nvPr>
            <p:ph type="sldNum" sz="quarter" idx="12"/>
          </p:nvPr>
        </p:nvSpPr>
        <p:spPr/>
        <p:txBody>
          <a:bodyPr/>
          <a:lstStyle/>
          <a:p>
            <a:fld id="{5A2613C4-225C-40AA-9FE8-18FD67273F51}" type="slidenum">
              <a:rPr lang="it-IT" smtClean="0"/>
              <a:t>16</a:t>
            </a:fld>
            <a:endParaRPr lang="it-IT"/>
          </a:p>
        </p:txBody>
      </p:sp>
    </p:spTree>
    <p:extLst>
      <p:ext uri="{BB962C8B-B14F-4D97-AF65-F5344CB8AC3E}">
        <p14:creationId xmlns:p14="http://schemas.microsoft.com/office/powerpoint/2010/main" val="30035400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olo 8"/>
          <p:cNvSpPr>
            <a:spLocks noGrp="1"/>
          </p:cNvSpPr>
          <p:nvPr>
            <p:ph type="title"/>
          </p:nvPr>
        </p:nvSpPr>
        <p:spPr/>
        <p:txBody>
          <a:bodyPr/>
          <a:lstStyle/>
          <a:p>
            <a:pPr algn="ctr"/>
            <a:r>
              <a:rPr lang="it-IT" b="1" dirty="0" smtClean="0"/>
              <a:t>BASTA CALCOLI !</a:t>
            </a:r>
            <a:endParaRPr lang="it-IT" b="1" dirty="0"/>
          </a:p>
        </p:txBody>
      </p:sp>
      <p:sp>
        <p:nvSpPr>
          <p:cNvPr id="10" name="Segnaposto contenuto 9"/>
          <p:cNvSpPr>
            <a:spLocks noGrp="1"/>
          </p:cNvSpPr>
          <p:nvPr>
            <p:ph idx="1"/>
          </p:nvPr>
        </p:nvSpPr>
        <p:spPr/>
        <p:txBody>
          <a:bodyPr/>
          <a:lstStyle/>
          <a:p>
            <a:pPr marL="0" indent="0" algn="just">
              <a:buNone/>
            </a:pPr>
            <a:endParaRPr lang="it-IT" dirty="0" smtClean="0"/>
          </a:p>
          <a:p>
            <a:pPr marL="0" indent="0" algn="just">
              <a:buNone/>
            </a:pPr>
            <a:endParaRPr lang="it-IT" dirty="0" smtClean="0"/>
          </a:p>
          <a:p>
            <a:pPr marL="0" indent="0" algn="just">
              <a:buNone/>
            </a:pPr>
            <a:r>
              <a:rPr lang="it-IT" dirty="0" smtClean="0"/>
              <a:t>La </a:t>
            </a:r>
            <a:r>
              <a:rPr lang="it-IT" b="1" dirty="0"/>
              <a:t>qualità</a:t>
            </a:r>
            <a:r>
              <a:rPr lang="it-IT" dirty="0"/>
              <a:t> impedisce la </a:t>
            </a:r>
            <a:r>
              <a:rPr lang="it-IT" b="1" dirty="0" smtClean="0"/>
              <a:t>quantificazione</a:t>
            </a:r>
            <a:r>
              <a:rPr lang="it-IT" dirty="0" smtClean="0"/>
              <a:t> e la </a:t>
            </a:r>
            <a:r>
              <a:rPr lang="it-IT" b="1" dirty="0" smtClean="0"/>
              <a:t>misurazione</a:t>
            </a:r>
            <a:r>
              <a:rPr lang="it-IT" dirty="0" smtClean="0"/>
              <a:t> </a:t>
            </a:r>
            <a:r>
              <a:rPr lang="it-IT" dirty="0"/>
              <a:t>del piacere: la valutazione dei piaceri qualitativamente intesi sfugge alla </a:t>
            </a:r>
            <a:r>
              <a:rPr lang="it-IT" b="1" dirty="0"/>
              <a:t>calcolabilità</a:t>
            </a:r>
            <a:r>
              <a:rPr lang="it-IT" dirty="0" smtClean="0"/>
              <a:t>. La massima felicità a cui si tende non è una mera quantità di godimento, ma la possibilità di formare liberamente il proprio io attraverso un processo di autorealizzazione e di maturazione culturale e spirituale.</a:t>
            </a:r>
          </a:p>
          <a:p>
            <a:pPr marL="0" indent="0" algn="just">
              <a:buNone/>
            </a:pPr>
            <a:endParaRPr lang="it-IT" dirty="0" smtClean="0"/>
          </a:p>
          <a:p>
            <a:pPr marL="0" indent="0" algn="just">
              <a:buNone/>
            </a:pPr>
            <a:endParaRPr lang="it-IT" dirty="0" smtClean="0"/>
          </a:p>
        </p:txBody>
      </p:sp>
      <p:sp>
        <p:nvSpPr>
          <p:cNvPr id="2" name="Segnaposto piè di pagina 1"/>
          <p:cNvSpPr>
            <a:spLocks noGrp="1"/>
          </p:cNvSpPr>
          <p:nvPr>
            <p:ph type="ftr" sz="quarter" idx="11"/>
          </p:nvPr>
        </p:nvSpPr>
        <p:spPr/>
        <p:txBody>
          <a:bodyPr/>
          <a:lstStyle/>
          <a:p>
            <a:r>
              <a:rPr lang="it-IT" smtClean="0"/>
              <a:t>Paolo Scolari arete-consulenzafilosofica.it</a:t>
            </a:r>
            <a:endParaRPr lang="it-IT"/>
          </a:p>
        </p:txBody>
      </p:sp>
      <p:sp>
        <p:nvSpPr>
          <p:cNvPr id="3" name="Segnaposto numero diapositiva 2"/>
          <p:cNvSpPr>
            <a:spLocks noGrp="1"/>
          </p:cNvSpPr>
          <p:nvPr>
            <p:ph type="sldNum" sz="quarter" idx="12"/>
          </p:nvPr>
        </p:nvSpPr>
        <p:spPr/>
        <p:txBody>
          <a:bodyPr/>
          <a:lstStyle/>
          <a:p>
            <a:fld id="{5A2613C4-225C-40AA-9FE8-18FD67273F51}" type="slidenum">
              <a:rPr lang="it-IT" smtClean="0"/>
              <a:t>17</a:t>
            </a:fld>
            <a:endParaRPr lang="it-IT"/>
          </a:p>
        </p:txBody>
      </p:sp>
    </p:spTree>
    <p:extLst>
      <p:ext uri="{BB962C8B-B14F-4D97-AF65-F5344CB8AC3E}">
        <p14:creationId xmlns:p14="http://schemas.microsoft.com/office/powerpoint/2010/main" val="177655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C’È PIACERE E PIACERE… MAIALI E UOMINI</a:t>
            </a:r>
            <a:endParaRPr lang="it-IT" b="1" dirty="0"/>
          </a:p>
        </p:txBody>
      </p:sp>
      <p:sp>
        <p:nvSpPr>
          <p:cNvPr id="3" name="Segnaposto contenuto 2"/>
          <p:cNvSpPr>
            <a:spLocks noGrp="1"/>
          </p:cNvSpPr>
          <p:nvPr>
            <p:ph idx="1"/>
          </p:nvPr>
        </p:nvSpPr>
        <p:spPr/>
        <p:txBody>
          <a:bodyPr/>
          <a:lstStyle/>
          <a:p>
            <a:pPr marL="0" indent="0">
              <a:buNone/>
            </a:pPr>
            <a:endParaRPr lang="it-IT" dirty="0" smtClean="0"/>
          </a:p>
          <a:p>
            <a:pPr marL="0" indent="0" algn="just">
              <a:buNone/>
            </a:pPr>
            <a:r>
              <a:rPr lang="it-IT" dirty="0" smtClean="0"/>
              <a:t>L’Utilitarismo non può essere considerato una dottrina «degna solo dei maiali», non considera tanto i piaceri «animali», perché essi non rientrano nelle condizioni su cui si basa la felicità degli esseri umani. </a:t>
            </a:r>
            <a:r>
              <a:rPr lang="it-IT" b="1" dirty="0" smtClean="0"/>
              <a:t>Non si possono mettere tutti di piaceri sullo stesso piano</a:t>
            </a:r>
            <a:r>
              <a:rPr lang="it-IT" dirty="0" smtClean="0"/>
              <a:t>. Alcuni sono più desiderabili e apprezzabili di altri: quelli </a:t>
            </a:r>
            <a:r>
              <a:rPr lang="it-IT" b="1" dirty="0" smtClean="0"/>
              <a:t>spirituali</a:t>
            </a:r>
            <a:r>
              <a:rPr lang="it-IT" dirty="0" smtClean="0"/>
              <a:t> e </a:t>
            </a:r>
            <a:r>
              <a:rPr lang="it-IT" b="1" dirty="0" smtClean="0"/>
              <a:t>intellettuali</a:t>
            </a:r>
            <a:r>
              <a:rPr lang="it-IT" dirty="0" smtClean="0"/>
              <a:t> sono ritenuti </a:t>
            </a:r>
            <a:r>
              <a:rPr lang="it-IT" b="1" dirty="0" smtClean="0"/>
              <a:t>superiori</a:t>
            </a:r>
            <a:r>
              <a:rPr lang="it-IT" dirty="0" smtClean="0"/>
              <a:t> a quelli del corpo, hanno </a:t>
            </a:r>
            <a:r>
              <a:rPr lang="it-IT" dirty="0"/>
              <a:t>un’intensità superiore rispetto a quelli materiali</a:t>
            </a:r>
            <a:r>
              <a:rPr lang="it-IT" dirty="0" smtClean="0"/>
              <a:t>.</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18</a:t>
            </a:fld>
            <a:endParaRPr lang="it-IT"/>
          </a:p>
        </p:txBody>
      </p:sp>
    </p:spTree>
    <p:extLst>
      <p:ext uri="{BB962C8B-B14F-4D97-AF65-F5344CB8AC3E}">
        <p14:creationId xmlns:p14="http://schemas.microsoft.com/office/powerpoint/2010/main" val="22211788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TRA SODDISFAZIONE E FELICITÀ</a:t>
            </a:r>
            <a:endParaRPr lang="it-IT" b="1" dirty="0"/>
          </a:p>
        </p:txBody>
      </p:sp>
      <p:sp>
        <p:nvSpPr>
          <p:cNvPr id="3" name="Segnaposto contenuto 2"/>
          <p:cNvSpPr>
            <a:spLocks noGrp="1"/>
          </p:cNvSpPr>
          <p:nvPr>
            <p:ph idx="1"/>
          </p:nvPr>
        </p:nvSpPr>
        <p:spPr/>
        <p:txBody>
          <a:bodyPr>
            <a:normAutofit lnSpcReduction="10000"/>
          </a:bodyPr>
          <a:lstStyle/>
          <a:p>
            <a:pPr marL="0" indent="0" algn="just">
              <a:buNone/>
            </a:pPr>
            <a:r>
              <a:rPr lang="it-IT" dirty="0" smtClean="0"/>
              <a:t>Vi sono uomini di elevate facoltà che richiedono di più per essere </a:t>
            </a:r>
            <a:r>
              <a:rPr lang="it-IT" b="1" dirty="0" smtClean="0"/>
              <a:t>felici</a:t>
            </a:r>
            <a:r>
              <a:rPr lang="it-IT" dirty="0" smtClean="0"/>
              <a:t> e che non si lasceranno mai sommergere da un sistema di vita degradante, perché dotati di un alto senso della propria dignità. Ma vi sono anche uomini che hanno capacità di godimento limitate, più facili da </a:t>
            </a:r>
            <a:r>
              <a:rPr lang="it-IT" b="1" dirty="0" smtClean="0"/>
              <a:t>soddisfare</a:t>
            </a:r>
            <a:r>
              <a:rPr lang="it-IT" dirty="0" smtClean="0"/>
              <a:t>. Questi ultimi saranno più facilmente felici, mentre gli altri sapranno che ogni felicità a cui tendere sarà imperfetta. Se vi sono uomini che rinunciano alle loro aspirazioni più alte e si adagiano nei piaceri inferiori è anche perché questi sono gli unici a cui abbiano accesso o dei quali siano in grado di godere.</a:t>
            </a:r>
          </a:p>
          <a:p>
            <a:pPr marL="0" indent="0" algn="just">
              <a:buNone/>
            </a:pPr>
            <a:r>
              <a:rPr lang="it-IT" dirty="0" smtClean="0"/>
              <a:t>«È meglio essere un uomo insoddisfatto che un maiale soddisfatto: è meglio essere un Socrate insoddisfatto che uno stolto felice».</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19</a:t>
            </a:fld>
            <a:endParaRPr lang="it-IT"/>
          </a:p>
        </p:txBody>
      </p:sp>
    </p:spTree>
    <p:extLst>
      <p:ext uri="{BB962C8B-B14F-4D97-AF65-F5344CB8AC3E}">
        <p14:creationId xmlns:p14="http://schemas.microsoft.com/office/powerpoint/2010/main" val="2738538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Opere</a:t>
            </a:r>
            <a:r>
              <a:rPr lang="it-IT" dirty="0" smtClean="0"/>
              <a:t> </a:t>
            </a:r>
            <a:endParaRPr lang="it-IT" dirty="0"/>
          </a:p>
        </p:txBody>
      </p:sp>
      <p:sp>
        <p:nvSpPr>
          <p:cNvPr id="3" name="Segnaposto contenuto 2"/>
          <p:cNvSpPr>
            <a:spLocks noGrp="1"/>
          </p:cNvSpPr>
          <p:nvPr>
            <p:ph idx="1"/>
          </p:nvPr>
        </p:nvSpPr>
        <p:spPr/>
        <p:txBody>
          <a:bodyPr>
            <a:normAutofit/>
          </a:bodyPr>
          <a:lstStyle/>
          <a:p>
            <a:pPr marL="0" indent="0">
              <a:buNone/>
            </a:pPr>
            <a:endParaRPr lang="it-IT" dirty="0" smtClean="0"/>
          </a:p>
          <a:p>
            <a:pPr>
              <a:buFontTx/>
              <a:buChar char="-"/>
            </a:pPr>
            <a:r>
              <a:rPr lang="it-IT" i="1" dirty="0" smtClean="0"/>
              <a:t>Sistema di logica deduttiva e induttiva</a:t>
            </a:r>
            <a:r>
              <a:rPr lang="it-IT" dirty="0" smtClean="0"/>
              <a:t> (1843)</a:t>
            </a:r>
            <a:endParaRPr lang="it-IT" i="1" dirty="0" smtClean="0"/>
          </a:p>
          <a:p>
            <a:pPr>
              <a:buFontTx/>
              <a:buChar char="-"/>
            </a:pPr>
            <a:r>
              <a:rPr lang="it-IT" i="1" dirty="0" smtClean="0"/>
              <a:t>Principi di economia politica </a:t>
            </a:r>
            <a:r>
              <a:rPr lang="it-IT" dirty="0" smtClean="0"/>
              <a:t>(1848)</a:t>
            </a:r>
            <a:endParaRPr lang="it-IT" i="1" dirty="0" smtClean="0"/>
          </a:p>
          <a:p>
            <a:pPr>
              <a:buFontTx/>
              <a:buChar char="-"/>
            </a:pPr>
            <a:r>
              <a:rPr lang="it-IT" i="1" dirty="0" smtClean="0"/>
              <a:t>Sulla libertà</a:t>
            </a:r>
            <a:r>
              <a:rPr lang="it-IT" dirty="0" smtClean="0"/>
              <a:t> (1859)</a:t>
            </a:r>
          </a:p>
          <a:p>
            <a:pPr>
              <a:buFontTx/>
              <a:buChar char="-"/>
            </a:pPr>
            <a:r>
              <a:rPr lang="it-IT" i="1" dirty="0"/>
              <a:t>L’utilitarismo</a:t>
            </a:r>
            <a:r>
              <a:rPr lang="it-IT" dirty="0"/>
              <a:t> (1861)</a:t>
            </a:r>
            <a:endParaRPr lang="it-IT" i="1" dirty="0"/>
          </a:p>
          <a:p>
            <a:pPr>
              <a:buFontTx/>
              <a:buChar char="-"/>
            </a:pPr>
            <a:r>
              <a:rPr lang="it-IT" i="1" dirty="0" smtClean="0"/>
              <a:t>Considerazioni sul governo rappresentativo </a:t>
            </a:r>
            <a:r>
              <a:rPr lang="it-IT" dirty="0" smtClean="0"/>
              <a:t>(1863)</a:t>
            </a:r>
            <a:endParaRPr lang="it-IT" i="1" dirty="0" smtClean="0"/>
          </a:p>
          <a:p>
            <a:pPr>
              <a:buFontTx/>
              <a:buChar char="-"/>
            </a:pPr>
            <a:r>
              <a:rPr lang="it-IT" i="1" dirty="0" smtClean="0"/>
              <a:t>La servitù delle donne</a:t>
            </a:r>
            <a:r>
              <a:rPr lang="it-IT" dirty="0" smtClean="0"/>
              <a:t> (1869)</a:t>
            </a:r>
            <a:endParaRPr lang="it-IT" i="1" dirty="0" smtClean="0"/>
          </a:p>
          <a:p>
            <a:pPr>
              <a:buFontTx/>
              <a:buChar char="-"/>
            </a:pPr>
            <a:r>
              <a:rPr lang="it-IT" i="1" dirty="0" smtClean="0"/>
              <a:t>Tre saggi sulla religione </a:t>
            </a:r>
            <a:r>
              <a:rPr lang="it-IT" dirty="0" smtClean="0"/>
              <a:t>(postumo)</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a:t>
            </a:fld>
            <a:endParaRPr lang="it-IT"/>
          </a:p>
        </p:txBody>
      </p:sp>
    </p:spTree>
    <p:extLst>
      <p:ext uri="{BB962C8B-B14F-4D97-AF65-F5344CB8AC3E}">
        <p14:creationId xmlns:p14="http://schemas.microsoft.com/office/powerpoint/2010/main" val="36632253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DIFFICOLTÀ DI UN UTILITARISMO «QUALITATIVO»</a:t>
            </a:r>
            <a:endParaRPr lang="it-IT" b="1" dirty="0"/>
          </a:p>
        </p:txBody>
      </p:sp>
      <p:sp>
        <p:nvSpPr>
          <p:cNvPr id="3" name="Segnaposto contenuto 2"/>
          <p:cNvSpPr>
            <a:spLocks noGrp="1"/>
          </p:cNvSpPr>
          <p:nvPr>
            <p:ph idx="1"/>
          </p:nvPr>
        </p:nvSpPr>
        <p:spPr/>
        <p:txBody>
          <a:bodyPr>
            <a:normAutofit lnSpcReduction="10000"/>
          </a:bodyPr>
          <a:lstStyle/>
          <a:p>
            <a:pPr marL="0" indent="0" algn="just">
              <a:buNone/>
            </a:pPr>
            <a:r>
              <a:rPr lang="it-IT" dirty="0" smtClean="0"/>
              <a:t>Per sapere quali sono i piaceri superiori (qualitativamente) bisogna affidarsi al giudizio di chi li ha provati e prendere nota di quali sono preferiti «</a:t>
            </a:r>
            <a:r>
              <a:rPr lang="it-IT" b="1" dirty="0" smtClean="0"/>
              <a:t>da tutti o quasi tutti</a:t>
            </a:r>
            <a:r>
              <a:rPr lang="it-IT" dirty="0" smtClean="0"/>
              <a:t>».</a:t>
            </a:r>
          </a:p>
          <a:p>
            <a:pPr marL="0" indent="0">
              <a:buNone/>
            </a:pPr>
            <a:r>
              <a:rPr lang="it-IT" dirty="0" smtClean="0"/>
              <a:t>Criterio incerto:</a:t>
            </a:r>
          </a:p>
          <a:p>
            <a:pPr algn="just">
              <a:buFontTx/>
              <a:buChar char="-"/>
            </a:pPr>
            <a:r>
              <a:rPr lang="it-IT" dirty="0" smtClean="0"/>
              <a:t>se i «tutti o quasi tutti» sono davvero tutti gli uomini, è difficile arrivare alla conclusione che i piaceri intellettuali sono preferiti da tutti o quasi tutti.</a:t>
            </a:r>
          </a:p>
          <a:p>
            <a:pPr algn="just">
              <a:buFontTx/>
              <a:buChar char="-"/>
            </a:pPr>
            <a:r>
              <a:rPr lang="it-IT" dirty="0" smtClean="0"/>
              <a:t>se si esclude qualche uomo perché si dice non «competente» a provare piaceri intellettuali, si restringe il numero dei giudici e si arriva a erigere come criterio il giudizio di pochi uomini di cultura raffinata – come se fossero «più uomini» degli altri –.</a:t>
            </a:r>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20</a:t>
            </a:fld>
            <a:endParaRPr lang="it-IT"/>
          </a:p>
        </p:txBody>
      </p:sp>
    </p:spTree>
    <p:extLst>
      <p:ext uri="{BB962C8B-B14F-4D97-AF65-F5344CB8AC3E}">
        <p14:creationId xmlns:p14="http://schemas.microsoft.com/office/powerpoint/2010/main" val="3020985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MILL FILOSOFO DELLA LIBERTÀ</a:t>
            </a:r>
            <a:endParaRPr lang="it-IT" b="1" dirty="0"/>
          </a:p>
        </p:txBody>
      </p:sp>
      <p:sp>
        <p:nvSpPr>
          <p:cNvPr id="3" name="Segnaposto contenuto 2"/>
          <p:cNvSpPr>
            <a:spLocks noGrp="1"/>
          </p:cNvSpPr>
          <p:nvPr>
            <p:ph idx="1"/>
          </p:nvPr>
        </p:nvSpPr>
        <p:spPr/>
        <p:txBody>
          <a:bodyPr>
            <a:normAutofit fontScale="92500" lnSpcReduction="10000"/>
          </a:bodyPr>
          <a:lstStyle/>
          <a:p>
            <a:pPr marL="0" indent="0" algn="just">
              <a:buNone/>
            </a:pPr>
            <a:r>
              <a:rPr lang="it-IT" dirty="0" smtClean="0"/>
              <a:t>Il suo saggio </a:t>
            </a:r>
            <a:r>
              <a:rPr lang="it-IT" i="1" dirty="0" smtClean="0"/>
              <a:t>On Liberty </a:t>
            </a:r>
            <a:r>
              <a:rPr lang="it-IT" dirty="0" smtClean="0"/>
              <a:t>(1859) ha grandissimo successo: tradotto in molte lingue e in diversi Paesi e proibito invece in altri dove la sua apologia della libertà non è ben vista né tollerata. È convinto che con la Rivoluzione francese si sia chiusa l’epoca del sentimento e dell’eroismo e si sia aperta la nuova era della </a:t>
            </a:r>
            <a:r>
              <a:rPr lang="it-IT" b="1" dirty="0" smtClean="0"/>
              <a:t>democrazia</a:t>
            </a:r>
            <a:r>
              <a:rPr lang="it-IT" dirty="0" smtClean="0"/>
              <a:t> e dello sviluppo scientifico e sociale, un’epoca di </a:t>
            </a:r>
            <a:r>
              <a:rPr lang="it-IT" b="1" dirty="0" smtClean="0"/>
              <a:t>progresso</a:t>
            </a:r>
            <a:r>
              <a:rPr lang="it-IT" dirty="0" smtClean="0"/>
              <a:t> e di </a:t>
            </a:r>
            <a:r>
              <a:rPr lang="it-IT" b="1" dirty="0" smtClean="0"/>
              <a:t>libertà</a:t>
            </a:r>
            <a:r>
              <a:rPr lang="it-IT" dirty="0" smtClean="0"/>
              <a:t> per gli uomini, segnata dall’avvento delle masse sulla scienza politica. Ma egli teme che questa novità possa produrre </a:t>
            </a:r>
            <a:r>
              <a:rPr lang="it-IT" b="1" dirty="0" smtClean="0"/>
              <a:t>nuove forme di intolleranza</a:t>
            </a:r>
            <a:r>
              <a:rPr lang="it-IT" dirty="0" smtClean="0"/>
              <a:t>, rischiando di soffocare la diversità umana. Perciò afferma la libertà di realizzazione e di espressione per ogni individuo contro qualsiasi tirannia, non solo quella politica dei regimi dispotici, ma anche la nuova e ancora più subdola </a:t>
            </a:r>
            <a:r>
              <a:rPr lang="it-IT" b="1" dirty="0" smtClean="0"/>
              <a:t>«tirannia dell’opinione pubblica»</a:t>
            </a:r>
            <a:r>
              <a:rPr lang="it-IT" dirty="0" smtClean="0"/>
              <a:t>, che rischia di affermarsi nei Paesi a regime parlamentare.</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21</a:t>
            </a:fld>
            <a:endParaRPr lang="it-IT"/>
          </a:p>
        </p:txBody>
      </p:sp>
    </p:spTree>
    <p:extLst>
      <p:ext uri="{BB962C8B-B14F-4D97-AF65-F5344CB8AC3E}">
        <p14:creationId xmlns:p14="http://schemas.microsoft.com/office/powerpoint/2010/main" val="3468351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IN DIFESA DEI DIRITTI</a:t>
            </a:r>
            <a:endParaRPr lang="it-IT" b="1" dirty="0"/>
          </a:p>
        </p:txBody>
      </p:sp>
      <p:sp>
        <p:nvSpPr>
          <p:cNvPr id="3" name="Segnaposto contenuto 2"/>
          <p:cNvSpPr>
            <a:spLocks noGrp="1"/>
          </p:cNvSpPr>
          <p:nvPr>
            <p:ph idx="1"/>
          </p:nvPr>
        </p:nvSpPr>
        <p:spPr/>
        <p:txBody>
          <a:bodyPr/>
          <a:lstStyle/>
          <a:p>
            <a:pPr marL="0" indent="0">
              <a:buNone/>
            </a:pPr>
            <a:endParaRPr lang="it-IT" dirty="0"/>
          </a:p>
          <a:p>
            <a:pPr algn="just">
              <a:buFontTx/>
              <a:buChar char="-"/>
            </a:pPr>
            <a:r>
              <a:rPr lang="it-IT" dirty="0" err="1" smtClean="0"/>
              <a:t>Mill</a:t>
            </a:r>
            <a:r>
              <a:rPr lang="it-IT" dirty="0" smtClean="0"/>
              <a:t> sostiene le richieste dei movimenti di emancipazione che cominciano a svilupparsi in Gran Bretagna: </a:t>
            </a:r>
            <a:r>
              <a:rPr lang="it-IT" b="1" dirty="0" smtClean="0"/>
              <a:t>proletariato</a:t>
            </a:r>
            <a:r>
              <a:rPr lang="it-IT" dirty="0" smtClean="0"/>
              <a:t>, ceti più deboli, minoranze.</a:t>
            </a:r>
          </a:p>
          <a:p>
            <a:pPr>
              <a:buFontTx/>
              <a:buChar char="-"/>
            </a:pPr>
            <a:endParaRPr lang="it-IT" dirty="0"/>
          </a:p>
          <a:p>
            <a:pPr algn="just">
              <a:buFontTx/>
              <a:buChar char="-"/>
            </a:pPr>
            <a:r>
              <a:rPr lang="it-IT" dirty="0" smtClean="0"/>
              <a:t>Riconosce pieno diritto di autogoverno alle </a:t>
            </a:r>
            <a:r>
              <a:rPr lang="it-IT" b="1" dirty="0" smtClean="0"/>
              <a:t>classi lavoratrici</a:t>
            </a:r>
            <a:r>
              <a:rPr lang="it-IT" dirty="0" smtClean="0"/>
              <a:t>, respingendo la tesi di coloro che rifiutano i diritti politici a coloro che non sono proprietari.</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22</a:t>
            </a:fld>
            <a:endParaRPr lang="it-IT"/>
          </a:p>
        </p:txBody>
      </p:sp>
    </p:spTree>
    <p:extLst>
      <p:ext uri="{BB962C8B-B14F-4D97-AF65-F5344CB8AC3E}">
        <p14:creationId xmlns:p14="http://schemas.microsoft.com/office/powerpoint/2010/main" val="36071131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IN DIFESA DELLE DONNE</a:t>
            </a:r>
            <a:endParaRPr lang="it-IT" b="1" dirty="0"/>
          </a:p>
        </p:txBody>
      </p:sp>
      <p:sp>
        <p:nvSpPr>
          <p:cNvPr id="3" name="Segnaposto contenuto 2"/>
          <p:cNvSpPr>
            <a:spLocks noGrp="1"/>
          </p:cNvSpPr>
          <p:nvPr>
            <p:ph idx="1"/>
          </p:nvPr>
        </p:nvSpPr>
        <p:spPr/>
        <p:txBody>
          <a:bodyPr>
            <a:normAutofit fontScale="70000" lnSpcReduction="20000"/>
          </a:bodyPr>
          <a:lstStyle/>
          <a:p>
            <a:pPr algn="just">
              <a:buFontTx/>
              <a:buChar char="-"/>
            </a:pPr>
            <a:r>
              <a:rPr lang="it-IT" dirty="0" smtClean="0"/>
              <a:t>Incontra Harriet Taylor, che diventa sua moglie e collabora alla stesura degli scritti su questo tema. È il </a:t>
            </a:r>
            <a:r>
              <a:rPr lang="it-IT" b="1" dirty="0" smtClean="0"/>
              <a:t>primo pensatore che assume una posizione favorevole all’emancipazione femminile </a:t>
            </a:r>
            <a:r>
              <a:rPr lang="it-IT" dirty="0" smtClean="0"/>
              <a:t>(addirittura un teorico del femminismo ottocentesco).</a:t>
            </a:r>
          </a:p>
          <a:p>
            <a:pPr algn="just">
              <a:buFontTx/>
              <a:buChar char="-"/>
            </a:pPr>
            <a:r>
              <a:rPr lang="it-IT" dirty="0" smtClean="0"/>
              <a:t>1869: </a:t>
            </a:r>
            <a:r>
              <a:rPr lang="it-IT" i="1" dirty="0" smtClean="0"/>
              <a:t>The </a:t>
            </a:r>
            <a:r>
              <a:rPr lang="it-IT" i="1" dirty="0" err="1" smtClean="0"/>
              <a:t>Subjection</a:t>
            </a:r>
            <a:r>
              <a:rPr lang="it-IT" i="1" dirty="0" smtClean="0"/>
              <a:t> of </a:t>
            </a:r>
            <a:r>
              <a:rPr lang="it-IT" i="1" dirty="0" err="1" smtClean="0"/>
              <a:t>Women</a:t>
            </a:r>
            <a:r>
              <a:rPr lang="it-IT" dirty="0" smtClean="0"/>
              <a:t>, tradotto in tutte le lingue europee e destinato a diventare la «Bibbia» del movimento femminista.</a:t>
            </a:r>
          </a:p>
          <a:p>
            <a:pPr algn="just">
              <a:buFontTx/>
              <a:buChar char="-"/>
            </a:pPr>
            <a:r>
              <a:rPr lang="it-IT" dirty="0" smtClean="0"/>
              <a:t>Sostiene il </a:t>
            </a:r>
            <a:r>
              <a:rPr lang="it-IT" b="1" dirty="0" smtClean="0"/>
              <a:t>suffragio femminile</a:t>
            </a:r>
            <a:r>
              <a:rPr lang="it-IT" dirty="0" smtClean="0"/>
              <a:t>, fa approvare dal Parlamento inglese una petizione a favore del diritto di voto per le donne, che viene però respinta dal primo ministro, il liberale </a:t>
            </a:r>
            <a:r>
              <a:rPr lang="it-IT" dirty="0" err="1" smtClean="0"/>
              <a:t>Gladstone</a:t>
            </a:r>
            <a:r>
              <a:rPr lang="it-IT" dirty="0" smtClean="0"/>
              <a:t>.</a:t>
            </a:r>
          </a:p>
          <a:p>
            <a:pPr algn="just">
              <a:buFontTx/>
              <a:buChar char="-"/>
            </a:pPr>
            <a:r>
              <a:rPr lang="it-IT" dirty="0" smtClean="0"/>
              <a:t>Dissidi con il padre James, che riteneva che solo l’uomo fosse abilitato a partecipare alla politica.</a:t>
            </a:r>
          </a:p>
          <a:p>
            <a:pPr algn="just">
              <a:buFontTx/>
              <a:buChar char="-"/>
            </a:pPr>
            <a:r>
              <a:rPr lang="it-IT" dirty="0" smtClean="0"/>
              <a:t>Rompe con </a:t>
            </a:r>
            <a:r>
              <a:rPr lang="it-IT" dirty="0" err="1" smtClean="0"/>
              <a:t>Comte</a:t>
            </a:r>
            <a:r>
              <a:rPr lang="it-IT" dirty="0" smtClean="0"/>
              <a:t> (che fonda la gerarchia tra i sessi sulla loro costituzione biologica), in quanto ritiene che la </a:t>
            </a:r>
            <a:r>
              <a:rPr lang="it-IT" b="1" dirty="0" smtClean="0"/>
              <a:t>condizione della donna </a:t>
            </a:r>
            <a:r>
              <a:rPr lang="it-IT" dirty="0" smtClean="0"/>
              <a:t>sia il risultato dell’educazione e possa dunque essere </a:t>
            </a:r>
            <a:r>
              <a:rPr lang="it-IT" b="1" dirty="0" smtClean="0"/>
              <a:t>modificata</a:t>
            </a:r>
            <a:r>
              <a:rPr lang="it-IT" dirty="0" smtClean="0"/>
              <a:t>.</a:t>
            </a:r>
          </a:p>
          <a:p>
            <a:pPr algn="just">
              <a:buFontTx/>
              <a:buChar char="-"/>
            </a:pPr>
            <a:r>
              <a:rPr lang="it-IT" dirty="0" smtClean="0"/>
              <a:t>Il principio dell’autodeterminazione del cittadino, maschio e femmina, implica un </a:t>
            </a:r>
            <a:r>
              <a:rPr lang="it-IT" b="1" dirty="0" smtClean="0"/>
              <a:t>uguale diritto al suffragio</a:t>
            </a:r>
            <a:r>
              <a:rPr lang="it-IT" dirty="0" smtClean="0"/>
              <a:t>: se esiste la libertà, ogni essere umano – e dunque anche la donna – ne deve far uso, senza delegarla ad altri.</a:t>
            </a:r>
          </a:p>
          <a:p>
            <a:pPr algn="just">
              <a:buFontTx/>
              <a:buChar char="-"/>
            </a:pPr>
            <a:r>
              <a:rPr lang="it-IT" dirty="0" smtClean="0"/>
              <a:t>Questi diritti vanno affermati ovunque nella società, anche nell’ambito coniugale, poiché il matrimonio non può annullare il diritto della donna.</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23</a:t>
            </a:fld>
            <a:endParaRPr lang="it-IT"/>
          </a:p>
        </p:txBody>
      </p:sp>
    </p:spTree>
    <p:extLst>
      <p:ext uri="{BB962C8B-B14F-4D97-AF65-F5344CB8AC3E}">
        <p14:creationId xmlns:p14="http://schemas.microsoft.com/office/powerpoint/2010/main" val="37987467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IN DIFESA DELLA LIBERTÀ INDIVIDUALE</a:t>
            </a:r>
            <a:endParaRPr lang="it-IT" b="1" dirty="0"/>
          </a:p>
        </p:txBody>
      </p:sp>
      <p:sp>
        <p:nvSpPr>
          <p:cNvPr id="3" name="Segnaposto contenuto 2"/>
          <p:cNvSpPr>
            <a:spLocks noGrp="1"/>
          </p:cNvSpPr>
          <p:nvPr>
            <p:ph idx="1"/>
          </p:nvPr>
        </p:nvSpPr>
        <p:spPr/>
        <p:txBody>
          <a:bodyPr/>
          <a:lstStyle/>
          <a:p>
            <a:pPr marL="0" indent="0">
              <a:buNone/>
            </a:pPr>
            <a:endParaRPr lang="it-IT" dirty="0" smtClean="0"/>
          </a:p>
          <a:p>
            <a:pPr marL="0" indent="0" algn="just">
              <a:buNone/>
            </a:pPr>
            <a:r>
              <a:rPr lang="it-IT" dirty="0" smtClean="0"/>
              <a:t>Importanza nella società moderna della completa </a:t>
            </a:r>
            <a:r>
              <a:rPr lang="it-IT" b="1" dirty="0" smtClean="0"/>
              <a:t>libertà</a:t>
            </a:r>
            <a:r>
              <a:rPr lang="it-IT" dirty="0" smtClean="0"/>
              <a:t> per gli </a:t>
            </a:r>
            <a:r>
              <a:rPr lang="it-IT" b="1" dirty="0" smtClean="0"/>
              <a:t>individui</a:t>
            </a:r>
            <a:r>
              <a:rPr lang="it-IT" dirty="0" smtClean="0"/>
              <a:t> di espandersi in direzioni diverse e contrastanti. Eppure, anche nelle società liberali, si tende periodicamente e pericolosamente alla limitazione della libertà individuale.</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24</a:t>
            </a:fld>
            <a:endParaRPr lang="it-IT"/>
          </a:p>
        </p:txBody>
      </p:sp>
    </p:spTree>
    <p:extLst>
      <p:ext uri="{BB962C8B-B14F-4D97-AF65-F5344CB8AC3E}">
        <p14:creationId xmlns:p14="http://schemas.microsoft.com/office/powerpoint/2010/main" val="39173086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LE LIBERTÀ DELL’INDIVIDUO</a:t>
            </a:r>
            <a:endParaRPr lang="it-IT" b="1" dirty="0"/>
          </a:p>
        </p:txBody>
      </p:sp>
      <p:sp>
        <p:nvSpPr>
          <p:cNvPr id="3" name="Segnaposto contenuto 2"/>
          <p:cNvSpPr>
            <a:spLocks noGrp="1"/>
          </p:cNvSpPr>
          <p:nvPr>
            <p:ph idx="1"/>
          </p:nvPr>
        </p:nvSpPr>
        <p:spPr/>
        <p:txBody>
          <a:bodyPr>
            <a:normAutofit fontScale="85000" lnSpcReduction="10000"/>
          </a:bodyPr>
          <a:lstStyle/>
          <a:p>
            <a:pPr marL="0" indent="0" algn="just">
              <a:buNone/>
            </a:pPr>
            <a:r>
              <a:rPr lang="it-IT" dirty="0" smtClean="0"/>
              <a:t>«</a:t>
            </a:r>
            <a:r>
              <a:rPr lang="it-IT" b="1" dirty="0" smtClean="0"/>
              <a:t>L’indipendenza</a:t>
            </a:r>
            <a:r>
              <a:rPr lang="it-IT" dirty="0" smtClean="0"/>
              <a:t> dell’individuo è, di diritto, assoluta. Su se stesso, sulla sua mente e sul suo corpo, l’individuo è sovrano».</a:t>
            </a:r>
          </a:p>
          <a:p>
            <a:pPr marL="0" indent="0" algn="just">
              <a:buNone/>
            </a:pPr>
            <a:r>
              <a:rPr lang="it-IT" dirty="0" smtClean="0"/>
              <a:t>Dove la sua azione coinvolge «direttamente e in primo luogo» solo i suoi interessi o quelli di altre persone consenzienti, vi deve essere </a:t>
            </a:r>
            <a:r>
              <a:rPr lang="it-IT" b="1" dirty="0" smtClean="0"/>
              <a:t>piena e incondizionata libertà</a:t>
            </a:r>
            <a:r>
              <a:rPr lang="it-IT" dirty="0" smtClean="0"/>
              <a:t>. Libertà di </a:t>
            </a:r>
            <a:r>
              <a:rPr lang="it-IT" b="1" dirty="0" smtClean="0"/>
              <a:t>pensiero</a:t>
            </a:r>
            <a:r>
              <a:rPr lang="it-IT" dirty="0" smtClean="0"/>
              <a:t>, di </a:t>
            </a:r>
            <a:r>
              <a:rPr lang="it-IT" b="1" dirty="0" smtClean="0"/>
              <a:t>religione</a:t>
            </a:r>
            <a:r>
              <a:rPr lang="it-IT" dirty="0" smtClean="0"/>
              <a:t>, di </a:t>
            </a:r>
            <a:r>
              <a:rPr lang="it-IT" b="1" dirty="0" smtClean="0"/>
              <a:t>opinione</a:t>
            </a:r>
            <a:r>
              <a:rPr lang="it-IT" dirty="0" smtClean="0"/>
              <a:t>, di </a:t>
            </a:r>
            <a:r>
              <a:rPr lang="it-IT" b="1" dirty="0" smtClean="0"/>
              <a:t>espressione</a:t>
            </a:r>
            <a:r>
              <a:rPr lang="it-IT" dirty="0" smtClean="0"/>
              <a:t>, di </a:t>
            </a:r>
            <a:r>
              <a:rPr lang="it-IT" b="1" dirty="0" smtClean="0"/>
              <a:t>gusti</a:t>
            </a:r>
            <a:r>
              <a:rPr lang="it-IT" dirty="0" smtClean="0"/>
              <a:t>, </a:t>
            </a:r>
            <a:r>
              <a:rPr lang="it-IT" b="1" dirty="0" smtClean="0"/>
              <a:t>inclinazioni</a:t>
            </a:r>
            <a:r>
              <a:rPr lang="it-IT" dirty="0" smtClean="0"/>
              <a:t> e </a:t>
            </a:r>
            <a:r>
              <a:rPr lang="it-IT" b="1" dirty="0" smtClean="0"/>
              <a:t>occupazioni</a:t>
            </a:r>
            <a:r>
              <a:rPr lang="it-IT" dirty="0" smtClean="0"/>
              <a:t>, di </a:t>
            </a:r>
            <a:r>
              <a:rPr lang="it-IT" b="1" dirty="0" smtClean="0"/>
              <a:t>progettare</a:t>
            </a:r>
            <a:r>
              <a:rPr lang="it-IT" dirty="0" smtClean="0"/>
              <a:t> la propria </a:t>
            </a:r>
            <a:r>
              <a:rPr lang="it-IT" b="1" dirty="0" smtClean="0"/>
              <a:t>vita</a:t>
            </a:r>
            <a:r>
              <a:rPr lang="it-IT" dirty="0" smtClean="0"/>
              <a:t>, di </a:t>
            </a:r>
            <a:r>
              <a:rPr lang="it-IT" b="1" dirty="0" smtClean="0"/>
              <a:t>associazione</a:t>
            </a:r>
            <a:r>
              <a:rPr lang="it-IT" dirty="0" smtClean="0"/>
              <a:t>, di </a:t>
            </a:r>
            <a:r>
              <a:rPr lang="it-IT" b="1" dirty="0" smtClean="0"/>
              <a:t>agire</a:t>
            </a:r>
            <a:r>
              <a:rPr lang="it-IT" dirty="0" smtClean="0"/>
              <a:t> come si vuole (senza danneggiare gli altri).</a:t>
            </a:r>
          </a:p>
          <a:p>
            <a:pPr marL="0" indent="0" algn="just">
              <a:buNone/>
            </a:pPr>
            <a:r>
              <a:rPr lang="it-IT" dirty="0" smtClean="0"/>
              <a:t>Le società in cui queste libertà non sono tutelate non possono dirsi libere (cfr. con le tesi di </a:t>
            </a:r>
            <a:r>
              <a:rPr lang="it-IT" dirty="0" err="1" smtClean="0"/>
              <a:t>Constant</a:t>
            </a:r>
            <a:r>
              <a:rPr lang="it-IT" dirty="0" smtClean="0"/>
              <a:t>, Tocqueville e Locke).</a:t>
            </a:r>
          </a:p>
          <a:p>
            <a:pPr marL="0" indent="0" algn="just">
              <a:buNone/>
            </a:pPr>
            <a:r>
              <a:rPr lang="it-IT" b="1" dirty="0" smtClean="0">
                <a:sym typeface="Wingdings" panose="05000000000000000000" pitchFamily="2" charset="2"/>
              </a:rPr>
              <a:t>L’individualismo</a:t>
            </a:r>
            <a:r>
              <a:rPr lang="it-IT" dirty="0" smtClean="0">
                <a:sym typeface="Wingdings" panose="05000000000000000000" pitchFamily="2" charset="2"/>
              </a:rPr>
              <a:t> diviene la condizione decisiva del </a:t>
            </a:r>
            <a:r>
              <a:rPr lang="it-IT" b="1" dirty="0" smtClean="0">
                <a:sym typeface="Wingdings" panose="05000000000000000000" pitchFamily="2" charset="2"/>
              </a:rPr>
              <a:t>progresso sociale</a:t>
            </a:r>
            <a:r>
              <a:rPr lang="it-IT" dirty="0" smtClean="0">
                <a:sym typeface="Wingdings" panose="05000000000000000000" pitchFamily="2" charset="2"/>
              </a:rPr>
              <a:t>: non è una giustificazione dell’egoismo, ma la promozione delle capacità intellettuali di ciascuno – </a:t>
            </a:r>
            <a:r>
              <a:rPr lang="it-IT" b="1" dirty="0" smtClean="0">
                <a:sym typeface="Wingdings" panose="05000000000000000000" pitchFamily="2" charset="2"/>
              </a:rPr>
              <a:t>spirito critico </a:t>
            </a:r>
            <a:r>
              <a:rPr lang="it-IT" dirty="0" smtClean="0">
                <a:sym typeface="Wingdings" panose="05000000000000000000" pitchFamily="2" charset="2"/>
              </a:rPr>
              <a:t>come vero motore della democrazia – e tutela delle differenti inclinazioni e stili di vita contro il diffuso conformismo della vita sociale.</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25</a:t>
            </a:fld>
            <a:endParaRPr lang="it-IT"/>
          </a:p>
        </p:txBody>
      </p:sp>
    </p:spTree>
    <p:extLst>
      <p:ext uri="{BB962C8B-B14F-4D97-AF65-F5344CB8AC3E}">
        <p14:creationId xmlns:p14="http://schemas.microsoft.com/office/powerpoint/2010/main" val="36554191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I LIMITI DELLA LIBERTÀ</a:t>
            </a:r>
            <a:endParaRPr lang="it-IT" b="1" dirty="0"/>
          </a:p>
        </p:txBody>
      </p:sp>
      <p:sp>
        <p:nvSpPr>
          <p:cNvPr id="3" name="Segnaposto contenuto 2"/>
          <p:cNvSpPr>
            <a:spLocks noGrp="1"/>
          </p:cNvSpPr>
          <p:nvPr>
            <p:ph idx="1"/>
          </p:nvPr>
        </p:nvSpPr>
        <p:spPr/>
        <p:txBody>
          <a:bodyPr>
            <a:normAutofit fontScale="92500" lnSpcReduction="10000"/>
          </a:bodyPr>
          <a:lstStyle/>
          <a:p>
            <a:pPr marL="0" indent="0" algn="just">
              <a:buNone/>
            </a:pPr>
            <a:r>
              <a:rPr lang="it-IT" dirty="0" smtClean="0"/>
              <a:t>«Qual è il giusto limite alla sovranità dell’individuo su se stesso? Dove comincia l’autorità della società? Quanto della vita umana spetta all’individuo e quanto alla società?».</a:t>
            </a:r>
          </a:p>
          <a:p>
            <a:pPr marL="0" indent="0">
              <a:buNone/>
            </a:pPr>
            <a:endParaRPr lang="it-IT" dirty="0"/>
          </a:p>
          <a:p>
            <a:pPr marL="0" indent="0" algn="just">
              <a:buNone/>
            </a:pPr>
            <a:r>
              <a:rPr lang="it-IT" dirty="0" smtClean="0"/>
              <a:t>Chiunque riceve la protezione offerta dalla società non deve danneggiare i diritti comuni, ma deve sostenere la sua parte di fatiche e sacrifici per la difesa della società stessa. La società può intervenire su tutti gli aspetti della condotta individuale che siano pregiudizievoli per gli interessi altrui. Le limitazioni alla libertà dell’individuo possono essere giustificate solo dalla necessità di </a:t>
            </a:r>
            <a:r>
              <a:rPr lang="it-IT" b="1" dirty="0" smtClean="0"/>
              <a:t>evitare un danno agli altri</a:t>
            </a:r>
            <a:r>
              <a:rPr lang="it-IT" dirty="0" smtClean="0"/>
              <a:t>. Non debbono essere realizzate «in nome» dell’individuo stesso, con la giustificazione che ciò lo renderebbe «più felice» </a:t>
            </a:r>
            <a:r>
              <a:rPr lang="it-IT" dirty="0" smtClean="0">
                <a:sym typeface="Wingdings" panose="05000000000000000000" pitchFamily="2" charset="2"/>
              </a:rPr>
              <a:t> i</a:t>
            </a:r>
            <a:r>
              <a:rPr lang="it-IT" dirty="0" smtClean="0"/>
              <a:t>l </a:t>
            </a:r>
            <a:r>
              <a:rPr lang="it-IT" b="1" dirty="0" smtClean="0"/>
              <a:t>limite</a:t>
            </a:r>
            <a:r>
              <a:rPr lang="it-IT" dirty="0" smtClean="0"/>
              <a:t> della libertà individuale è dato dalla </a:t>
            </a:r>
            <a:r>
              <a:rPr lang="it-IT" b="1" dirty="0" smtClean="0"/>
              <a:t>libertà dell’altro</a:t>
            </a:r>
            <a:r>
              <a:rPr lang="it-IT" dirty="0" smtClean="0"/>
              <a:t>.</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26</a:t>
            </a:fld>
            <a:endParaRPr lang="it-IT"/>
          </a:p>
        </p:txBody>
      </p:sp>
    </p:spTree>
    <p:extLst>
      <p:ext uri="{BB962C8B-B14F-4D97-AF65-F5344CB8AC3E}">
        <p14:creationId xmlns:p14="http://schemas.microsoft.com/office/powerpoint/2010/main" val="32274186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IL «DISPOTISMO DELLA MAGGIORANZA»</a:t>
            </a:r>
            <a:endParaRPr lang="it-IT" b="1" dirty="0"/>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smtClean="0"/>
              <a:t>Tipo di tirannia che opera sullo spirito: è la </a:t>
            </a:r>
            <a:r>
              <a:rPr lang="it-IT" b="1" dirty="0" smtClean="0"/>
              <a:t>«tirannia dell’opinione pubblica» </a:t>
            </a:r>
            <a:r>
              <a:rPr lang="it-IT" dirty="0" smtClean="0"/>
              <a:t>(o </a:t>
            </a:r>
            <a:r>
              <a:rPr lang="it-IT" b="1" dirty="0" smtClean="0"/>
              <a:t>«tirannia della maggioranza», cfr. Tocqueville</a:t>
            </a:r>
            <a:r>
              <a:rPr lang="it-IT" dirty="0" smtClean="0"/>
              <a:t>) e del sentimento predominante, è la tendenza della società a imporre norme di condotta, idee e usanze a chi dissente.</a:t>
            </a:r>
          </a:p>
          <a:p>
            <a:pPr marL="0" indent="0" algn="just">
              <a:buNone/>
            </a:pPr>
            <a:r>
              <a:rPr lang="it-IT" dirty="0" smtClean="0">
                <a:sym typeface="Wingdings" panose="05000000000000000000" pitchFamily="2" charset="2"/>
              </a:rPr>
              <a:t> si frena la formazione di personalità discordanti dal modello sociale prevalente  </a:t>
            </a:r>
            <a:r>
              <a:rPr lang="it-IT" b="1" dirty="0" smtClean="0">
                <a:sym typeface="Wingdings" panose="05000000000000000000" pitchFamily="2" charset="2"/>
              </a:rPr>
              <a:t>omologazione</a:t>
            </a:r>
            <a:r>
              <a:rPr lang="it-IT" dirty="0" smtClean="0">
                <a:sym typeface="Wingdings" panose="05000000000000000000" pitchFamily="2" charset="2"/>
              </a:rPr>
              <a:t> sociale.</a:t>
            </a:r>
          </a:p>
          <a:p>
            <a:pPr marL="0" indent="0" algn="just">
              <a:buNone/>
            </a:pPr>
            <a:r>
              <a:rPr lang="it-IT" dirty="0" smtClean="0">
                <a:sym typeface="Wingdings" panose="05000000000000000000" pitchFamily="2" charset="2"/>
              </a:rPr>
              <a:t>Ma una </a:t>
            </a:r>
            <a:r>
              <a:rPr lang="it-IT" b="1" dirty="0" smtClean="0">
                <a:sym typeface="Wingdings" panose="05000000000000000000" pitchFamily="2" charset="2"/>
              </a:rPr>
              <a:t>uniformità</a:t>
            </a:r>
            <a:r>
              <a:rPr lang="it-IT" dirty="0" smtClean="0">
                <a:sym typeface="Wingdings" panose="05000000000000000000" pitchFamily="2" charset="2"/>
              </a:rPr>
              <a:t> di opinioni e di modi di vita è un grave rischio per la democrazia, perché essa richiede la presenza di diversi punti di vista e un aperto dissenso e confronto tra essi.</a:t>
            </a:r>
          </a:p>
          <a:p>
            <a:pPr marL="0" indent="0" algn="just">
              <a:buNone/>
            </a:pPr>
            <a:r>
              <a:rPr lang="it-IT" dirty="0" smtClean="0">
                <a:sym typeface="Wingdings" panose="05000000000000000000" pitchFamily="2" charset="2"/>
              </a:rPr>
              <a:t>«Se si vietasse di dubitare, gli uomini non potrebbero sentirsi così certi della verità come lo sono. Le nostre convinzioni più giustificate non riposano su altra salvaguardia che un invito permanente a tutto il mondo a dimostrarle infondate». </a:t>
            </a:r>
          </a:p>
          <a:p>
            <a:pPr marL="0" indent="0" algn="just">
              <a:buNone/>
            </a:pPr>
            <a:r>
              <a:rPr lang="it-IT" dirty="0" smtClean="0">
                <a:sym typeface="Wingdings" panose="05000000000000000000" pitchFamily="2" charset="2"/>
              </a:rPr>
              <a:t> libertà sociale = non solo limitazione del potere dello Stato, ma anche sviluppo spontaneo e originale della personalità.</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27</a:t>
            </a:fld>
            <a:endParaRPr lang="it-IT"/>
          </a:p>
        </p:txBody>
      </p:sp>
    </p:spTree>
    <p:extLst>
      <p:ext uri="{BB962C8B-B14F-4D97-AF65-F5344CB8AC3E}">
        <p14:creationId xmlns:p14="http://schemas.microsoft.com/office/powerpoint/2010/main" val="27659324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UNA SOCIETÀ TIRANNA</a:t>
            </a:r>
            <a:endParaRPr lang="it-IT" b="1" dirty="0"/>
          </a:p>
        </p:txBody>
      </p:sp>
      <p:sp>
        <p:nvSpPr>
          <p:cNvPr id="3" name="Segnaposto contenuto 2"/>
          <p:cNvSpPr>
            <a:spLocks noGrp="1"/>
          </p:cNvSpPr>
          <p:nvPr>
            <p:ph idx="1"/>
          </p:nvPr>
        </p:nvSpPr>
        <p:spPr/>
        <p:txBody>
          <a:bodyPr/>
          <a:lstStyle/>
          <a:p>
            <a:pPr marL="0" indent="0">
              <a:buNone/>
            </a:pPr>
            <a:endParaRPr lang="it-IT" dirty="0" smtClean="0"/>
          </a:p>
          <a:p>
            <a:pPr marL="0" indent="0" algn="just">
              <a:buNone/>
            </a:pPr>
            <a:r>
              <a:rPr lang="it-IT" dirty="0" smtClean="0"/>
              <a:t>Critica la concezione di democrazia teorizzata da </a:t>
            </a:r>
            <a:r>
              <a:rPr lang="it-IT" b="1" dirty="0" smtClean="0"/>
              <a:t>Rousseau</a:t>
            </a:r>
            <a:r>
              <a:rPr lang="it-IT" dirty="0" smtClean="0"/>
              <a:t> e realizzata nel corso della Rivoluzione francese: il principio della </a:t>
            </a:r>
            <a:r>
              <a:rPr lang="it-IT" b="1" dirty="0" smtClean="0"/>
              <a:t>volontà generale </a:t>
            </a:r>
            <a:r>
              <a:rPr lang="it-IT" dirty="0" smtClean="0"/>
              <a:t>consente a una parte del popolo – la </a:t>
            </a:r>
            <a:r>
              <a:rPr lang="it-IT" b="1" dirty="0" smtClean="0"/>
              <a:t>maggioranza</a:t>
            </a:r>
            <a:r>
              <a:rPr lang="it-IT" dirty="0" smtClean="0"/>
              <a:t> – di imporre la sua volontà e di </a:t>
            </a:r>
            <a:r>
              <a:rPr lang="it-IT" b="1" dirty="0" smtClean="0"/>
              <a:t>opprimere</a:t>
            </a:r>
            <a:r>
              <a:rPr lang="it-IT" dirty="0" smtClean="0"/>
              <a:t> un’altra parte – la minoranza –.</a:t>
            </a:r>
          </a:p>
          <a:p>
            <a:pPr marL="0" indent="0" algn="just">
              <a:buNone/>
            </a:pPr>
            <a:r>
              <a:rPr lang="it-IT" dirty="0" smtClean="0">
                <a:sym typeface="Wingdings" panose="05000000000000000000" pitchFamily="2" charset="2"/>
              </a:rPr>
              <a:t> è</a:t>
            </a:r>
            <a:r>
              <a:rPr lang="it-IT" dirty="0" smtClean="0"/>
              <a:t> la </a:t>
            </a:r>
            <a:r>
              <a:rPr lang="it-IT" b="1" dirty="0" smtClean="0"/>
              <a:t>società</a:t>
            </a:r>
            <a:r>
              <a:rPr lang="it-IT" dirty="0" smtClean="0"/>
              <a:t> stessa a divenire </a:t>
            </a:r>
            <a:r>
              <a:rPr lang="it-IT" b="1" dirty="0" smtClean="0"/>
              <a:t>tiranna</a:t>
            </a:r>
            <a:r>
              <a:rPr lang="it-IT" dirty="0" smtClean="0"/>
              <a:t>, non solo attraverso i propri governanti, ma con una tirannia sociale che è ancora più pericolosa e potente di quella politica.</a:t>
            </a:r>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28</a:t>
            </a:fld>
            <a:endParaRPr lang="it-IT"/>
          </a:p>
        </p:txBody>
      </p:sp>
    </p:spTree>
    <p:extLst>
      <p:ext uri="{BB962C8B-B14F-4D97-AF65-F5344CB8AC3E}">
        <p14:creationId xmlns:p14="http://schemas.microsoft.com/office/powerpoint/2010/main" val="16561033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GIUSTIZIA E UGUAGLIANZA</a:t>
            </a:r>
            <a:endParaRPr lang="it-IT" b="1" dirty="0"/>
          </a:p>
        </p:txBody>
      </p:sp>
      <p:sp>
        <p:nvSpPr>
          <p:cNvPr id="3" name="Segnaposto contenuto 2"/>
          <p:cNvSpPr>
            <a:spLocks noGrp="1"/>
          </p:cNvSpPr>
          <p:nvPr>
            <p:ph idx="1"/>
          </p:nvPr>
        </p:nvSpPr>
        <p:spPr/>
        <p:txBody>
          <a:bodyPr/>
          <a:lstStyle/>
          <a:p>
            <a:pPr algn="just">
              <a:buFontTx/>
              <a:buChar char="-"/>
            </a:pPr>
            <a:endParaRPr lang="it-IT" dirty="0" smtClean="0"/>
          </a:p>
          <a:p>
            <a:pPr algn="just">
              <a:buFontTx/>
              <a:buChar char="-"/>
            </a:pPr>
            <a:r>
              <a:rPr lang="it-IT" dirty="0" smtClean="0"/>
              <a:t>Necessità di realizzare per tutti un principio di giustizia.</a:t>
            </a:r>
          </a:p>
          <a:p>
            <a:pPr marL="0" indent="0">
              <a:buNone/>
            </a:pPr>
            <a:endParaRPr lang="it-IT" dirty="0" smtClean="0"/>
          </a:p>
          <a:p>
            <a:pPr algn="just">
              <a:buFontTx/>
              <a:buChar char="-"/>
            </a:pPr>
            <a:r>
              <a:rPr lang="it-IT" dirty="0" smtClean="0"/>
              <a:t>Rifiuta l’idea che alla giustizia sociale si debba arrivare con una rivoluzione. </a:t>
            </a:r>
          </a:p>
          <a:p>
            <a:pPr marL="0" indent="0">
              <a:buNone/>
            </a:pPr>
            <a:endParaRPr lang="it-IT" dirty="0" smtClean="0"/>
          </a:p>
          <a:p>
            <a:pPr algn="just">
              <a:buFontTx/>
              <a:buChar char="-"/>
            </a:pPr>
            <a:r>
              <a:rPr lang="it-IT" dirty="0" smtClean="0"/>
              <a:t>Respinge la tesi secondo cui l’uguaglianza si debba realizzare a prezzo della libertà.</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29</a:t>
            </a:fld>
            <a:endParaRPr lang="it-IT"/>
          </a:p>
        </p:txBody>
      </p:sp>
    </p:spTree>
    <p:extLst>
      <p:ext uri="{BB962C8B-B14F-4D97-AF65-F5344CB8AC3E}">
        <p14:creationId xmlns:p14="http://schemas.microsoft.com/office/powerpoint/2010/main" val="437748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Accenni biografici</a:t>
            </a:r>
            <a:r>
              <a:rPr lang="it-IT" dirty="0" smtClean="0"/>
              <a:t> </a:t>
            </a:r>
            <a:endParaRPr lang="it-IT" dirty="0"/>
          </a:p>
        </p:txBody>
      </p:sp>
      <p:sp>
        <p:nvSpPr>
          <p:cNvPr id="3" name="Segnaposto contenuto 2"/>
          <p:cNvSpPr>
            <a:spLocks noGrp="1"/>
          </p:cNvSpPr>
          <p:nvPr>
            <p:ph idx="1"/>
          </p:nvPr>
        </p:nvSpPr>
        <p:spPr/>
        <p:txBody>
          <a:bodyPr/>
          <a:lstStyle/>
          <a:p>
            <a:pPr>
              <a:buFontTx/>
              <a:buChar char="-"/>
            </a:pPr>
            <a:r>
              <a:rPr lang="it-IT" dirty="0" smtClean="0"/>
              <a:t>Figlio di James </a:t>
            </a:r>
            <a:r>
              <a:rPr lang="it-IT" dirty="0" err="1" smtClean="0"/>
              <a:t>Mill</a:t>
            </a:r>
            <a:endParaRPr lang="it-IT" dirty="0" smtClean="0"/>
          </a:p>
          <a:p>
            <a:pPr>
              <a:buFontTx/>
              <a:buChar char="-"/>
            </a:pPr>
            <a:r>
              <a:rPr lang="it-IT" dirty="0" smtClean="0"/>
              <a:t>Collabora con la </a:t>
            </a:r>
            <a:r>
              <a:rPr lang="it-IT" i="1" dirty="0" smtClean="0"/>
              <a:t>Westminster </a:t>
            </a:r>
            <a:r>
              <a:rPr lang="it-IT" i="1" dirty="0" err="1" smtClean="0"/>
              <a:t>review</a:t>
            </a:r>
            <a:r>
              <a:rPr lang="it-IT" dirty="0" smtClean="0"/>
              <a:t>, organo dei riformisti inglesi</a:t>
            </a:r>
          </a:p>
          <a:p>
            <a:pPr>
              <a:buFontTx/>
              <a:buChar char="-"/>
            </a:pPr>
            <a:r>
              <a:rPr lang="it-IT" dirty="0" smtClean="0"/>
              <a:t>Entra nella Compagnia delle Indie</a:t>
            </a:r>
          </a:p>
          <a:p>
            <a:pPr>
              <a:buFontTx/>
              <a:buChar char="-"/>
            </a:pPr>
            <a:r>
              <a:rPr lang="it-IT" dirty="0" smtClean="0"/>
              <a:t>Si dedica al giornalismo</a:t>
            </a:r>
          </a:p>
          <a:p>
            <a:pPr>
              <a:buFontTx/>
              <a:buChar char="-"/>
            </a:pPr>
            <a:r>
              <a:rPr lang="it-IT" dirty="0" smtClean="0"/>
              <a:t>Lotta politica: si schiera con i liberal-democratici e conduce una veemente battaglia a favore dell’allargamento del suffragio nelle elezioni amministrative e politiche, delle riforme sociali e dell’emancipazione delle donne.</a:t>
            </a:r>
          </a:p>
          <a:p>
            <a:pPr>
              <a:buFontTx/>
              <a:buChar char="-"/>
            </a:pPr>
            <a:r>
              <a:rPr lang="it-IT" dirty="0" smtClean="0"/>
              <a:t>Eletto deputato della Camera dei Comuni</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3</a:t>
            </a:fld>
            <a:endParaRPr lang="it-IT"/>
          </a:p>
        </p:txBody>
      </p:sp>
    </p:spTree>
    <p:extLst>
      <p:ext uri="{BB962C8B-B14F-4D97-AF65-F5344CB8AC3E}">
        <p14:creationId xmlns:p14="http://schemas.microsoft.com/office/powerpoint/2010/main" val="30281545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LIBERALISMO</a:t>
            </a:r>
            <a:endParaRPr lang="it-IT" b="1" dirty="0"/>
          </a:p>
        </p:txBody>
      </p:sp>
      <p:sp>
        <p:nvSpPr>
          <p:cNvPr id="3" name="Segnaposto contenuto 2"/>
          <p:cNvSpPr>
            <a:spLocks noGrp="1"/>
          </p:cNvSpPr>
          <p:nvPr>
            <p:ph idx="1"/>
          </p:nvPr>
        </p:nvSpPr>
        <p:spPr/>
        <p:txBody>
          <a:bodyPr>
            <a:normAutofit fontScale="92500" lnSpcReduction="20000"/>
          </a:bodyPr>
          <a:lstStyle/>
          <a:p>
            <a:pPr algn="just">
              <a:buFontTx/>
              <a:buChar char="-"/>
            </a:pPr>
            <a:r>
              <a:rPr lang="it-IT" dirty="0" smtClean="0"/>
              <a:t>Scelta fra </a:t>
            </a:r>
            <a:r>
              <a:rPr lang="it-IT" b="1" dirty="0" smtClean="0"/>
              <a:t>libero mercato </a:t>
            </a:r>
            <a:r>
              <a:rPr lang="it-IT" dirty="0" smtClean="0"/>
              <a:t>(concorrenza sociale, cfr. Malthus) e Socialismo (sistema centralizzato e autoritario): problema da affrontare guardando la questione etico-politica della libertà. Il sistema economico più efficace è quello nel quale viene salvaguardata maggiormente l’esigenza di </a:t>
            </a:r>
            <a:r>
              <a:rPr lang="it-IT" b="1" dirty="0" smtClean="0"/>
              <a:t>libertà degli individui </a:t>
            </a:r>
            <a:r>
              <a:rPr lang="it-IT" dirty="0" smtClean="0"/>
              <a:t>(Stato-minimo).</a:t>
            </a:r>
          </a:p>
          <a:p>
            <a:pPr>
              <a:buFontTx/>
              <a:buChar char="-"/>
            </a:pPr>
            <a:endParaRPr lang="it-IT" dirty="0"/>
          </a:p>
          <a:p>
            <a:pPr algn="just">
              <a:buFontTx/>
              <a:buChar char="-"/>
            </a:pPr>
            <a:r>
              <a:rPr lang="it-IT" dirty="0" smtClean="0"/>
              <a:t>Liberalismo come dura </a:t>
            </a:r>
            <a:r>
              <a:rPr lang="it-IT" b="1" dirty="0" smtClean="0"/>
              <a:t>condanna</a:t>
            </a:r>
            <a:r>
              <a:rPr lang="it-IT" dirty="0" smtClean="0"/>
              <a:t> dei </a:t>
            </a:r>
            <a:r>
              <a:rPr lang="it-IT" b="1" dirty="0" smtClean="0"/>
              <a:t>regimi autoritari</a:t>
            </a:r>
            <a:r>
              <a:rPr lang="it-IT" dirty="0" smtClean="0"/>
              <a:t>, delle pratiche che </a:t>
            </a:r>
            <a:r>
              <a:rPr lang="it-IT" b="1" dirty="0" smtClean="0"/>
              <a:t>mortificano i diritti e la dignità dell’individuo</a:t>
            </a:r>
            <a:r>
              <a:rPr lang="it-IT" dirty="0" smtClean="0"/>
              <a:t>, pratiche che alla lunga si ritorcono contro lo stesso Stato o la stessa collettività che le esercitano. Una società formata da individui resi docili dal potere non ha alcuna prospettiva di progresso in quanto «non si possono realizzare grandi cose con piccoli uomini» </a:t>
            </a:r>
            <a:r>
              <a:rPr lang="it-IT" dirty="0" smtClean="0">
                <a:sym typeface="Wingdings" panose="05000000000000000000" pitchFamily="2" charset="2"/>
              </a:rPr>
              <a:t> evitare squilibri nel godimento delle risorse e offrire a tutti i cittadini le stesse opportunità di autorealizzazione.</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30</a:t>
            </a:fld>
            <a:endParaRPr lang="it-IT"/>
          </a:p>
        </p:txBody>
      </p:sp>
    </p:spTree>
    <p:extLst>
      <p:ext uri="{BB962C8B-B14F-4D97-AF65-F5344CB8AC3E}">
        <p14:creationId xmlns:p14="http://schemas.microsoft.com/office/powerpoint/2010/main" val="18017159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RELIGIONE</a:t>
            </a:r>
            <a:endParaRPr lang="it-IT" b="1" dirty="0"/>
          </a:p>
        </p:txBody>
      </p:sp>
      <p:sp>
        <p:nvSpPr>
          <p:cNvPr id="3" name="Segnaposto contenuto 2"/>
          <p:cNvSpPr>
            <a:spLocks noGrp="1"/>
          </p:cNvSpPr>
          <p:nvPr>
            <p:ph idx="1"/>
          </p:nvPr>
        </p:nvSpPr>
        <p:spPr>
          <a:xfrm>
            <a:off x="921327" y="1690688"/>
            <a:ext cx="10515600" cy="4351338"/>
          </a:xfrm>
        </p:spPr>
        <p:txBody>
          <a:bodyPr>
            <a:normAutofit fontScale="62500" lnSpcReduction="20000"/>
          </a:bodyPr>
          <a:lstStyle/>
          <a:p>
            <a:pPr algn="just">
              <a:buFontTx/>
              <a:buChar char="-"/>
            </a:pPr>
            <a:r>
              <a:rPr lang="it-IT" dirty="0" smtClean="0"/>
              <a:t>Non è materialista, anche se ha ricevuto accuse in questa direzione.</a:t>
            </a:r>
          </a:p>
          <a:p>
            <a:pPr algn="just">
              <a:buFontTx/>
              <a:buChar char="-"/>
            </a:pPr>
            <a:r>
              <a:rPr lang="it-IT" dirty="0" smtClean="0"/>
              <a:t>Condivide con il padre James la convinzione, di stampo manicheo, che il mondo sia il campo di battaglia di due opposti principi. Il mondo è un insieme di fatti fra loro correlati, ma non un ordine assoluto. L’ordine è mescolato al caos, al disordine, al male </a:t>
            </a:r>
            <a:r>
              <a:rPr lang="it-IT" dirty="0" smtClean="0">
                <a:sym typeface="Wingdings" panose="05000000000000000000" pitchFamily="2" charset="2"/>
              </a:rPr>
              <a:t> solo con molta difficoltà e forzando irragionevolmente i dati della nostra esperienza possiamo ritenere che Dio sia l’assoluto creatore dell’universo e che costituisca il suo ordinatore supremo.</a:t>
            </a:r>
          </a:p>
          <a:p>
            <a:pPr algn="just">
              <a:buFontTx/>
              <a:buChar char="-"/>
            </a:pPr>
            <a:r>
              <a:rPr lang="it-IT" b="1" dirty="0" smtClean="0">
                <a:sym typeface="Wingdings" panose="05000000000000000000" pitchFamily="2" charset="2"/>
              </a:rPr>
              <a:t>Dio non può essere, nello stesso tempo, infinitamente buono e infinitamente potente</a:t>
            </a:r>
            <a:r>
              <a:rPr lang="it-IT" dirty="0" smtClean="0">
                <a:sym typeface="Wingdings" panose="05000000000000000000" pitchFamily="2" charset="2"/>
              </a:rPr>
              <a:t>. Di fronte a tale alternativa, sceglie la prima opzione: Dio è </a:t>
            </a:r>
            <a:r>
              <a:rPr lang="it-IT" b="1" dirty="0" smtClean="0">
                <a:sym typeface="Wingdings" panose="05000000000000000000" pitchFamily="2" charset="2"/>
              </a:rPr>
              <a:t>infinitamente buono, ma non può essere onnipotente </a:t>
            </a:r>
            <a:r>
              <a:rPr lang="it-IT" dirty="0" smtClean="0">
                <a:sym typeface="Wingdings" panose="05000000000000000000" pitchFamily="2" charset="2"/>
              </a:rPr>
              <a:t> Dio è una realtà finita, sia pure potente, perennemente impegnato a «</a:t>
            </a:r>
            <a:r>
              <a:rPr lang="it-IT" b="1" dirty="0" smtClean="0">
                <a:sym typeface="Wingdings" panose="05000000000000000000" pitchFamily="2" charset="2"/>
              </a:rPr>
              <a:t>mettere ordine</a:t>
            </a:r>
            <a:r>
              <a:rPr lang="it-IT" dirty="0" smtClean="0">
                <a:sym typeface="Wingdings" panose="05000000000000000000" pitchFamily="2" charset="2"/>
              </a:rPr>
              <a:t>» nella natura e a far prevalere il </a:t>
            </a:r>
            <a:r>
              <a:rPr lang="it-IT" b="1" dirty="0" smtClean="0">
                <a:sym typeface="Wingdings" panose="05000000000000000000" pitchFamily="2" charset="2"/>
              </a:rPr>
              <a:t>bene sul male</a:t>
            </a:r>
            <a:r>
              <a:rPr lang="it-IT" dirty="0" smtClean="0">
                <a:sym typeface="Wingdings" panose="05000000000000000000" pitchFamily="2" charset="2"/>
              </a:rPr>
              <a:t>.</a:t>
            </a:r>
          </a:p>
          <a:p>
            <a:pPr algn="just">
              <a:buFontTx/>
              <a:buChar char="-"/>
            </a:pPr>
            <a:r>
              <a:rPr lang="it-IT" dirty="0" smtClean="0">
                <a:sym typeface="Wingdings" panose="05000000000000000000" pitchFamily="2" charset="2"/>
              </a:rPr>
              <a:t>L’idea di Dio può </a:t>
            </a:r>
            <a:r>
              <a:rPr lang="it-IT" b="1" dirty="0" smtClean="0">
                <a:sym typeface="Wingdings" panose="05000000000000000000" pitchFamily="2" charset="2"/>
              </a:rPr>
              <a:t>aiutare l’umanità </a:t>
            </a:r>
            <a:r>
              <a:rPr lang="it-IT" dirty="0" smtClean="0">
                <a:sym typeface="Wingdings" panose="05000000000000000000" pitchFamily="2" charset="2"/>
              </a:rPr>
              <a:t>a formarsi una religione che la induca a </a:t>
            </a:r>
            <a:r>
              <a:rPr lang="it-IT" b="1" dirty="0" smtClean="0">
                <a:sym typeface="Wingdings" panose="05000000000000000000" pitchFamily="2" charset="2"/>
              </a:rPr>
              <a:t>limitare le pretese egoistiche </a:t>
            </a:r>
            <a:r>
              <a:rPr lang="it-IT" dirty="0" smtClean="0">
                <a:sym typeface="Wingdings" panose="05000000000000000000" pitchFamily="2" charset="2"/>
              </a:rPr>
              <a:t>e a indirizzare l’attività del singolo verso la </a:t>
            </a:r>
            <a:r>
              <a:rPr lang="it-IT" b="1" dirty="0" smtClean="0">
                <a:sym typeface="Wingdings" panose="05000000000000000000" pitchFamily="2" charset="2"/>
              </a:rPr>
              <a:t>cooperazione con l’Essere invisibile</a:t>
            </a:r>
            <a:r>
              <a:rPr lang="it-IT" dirty="0" smtClean="0">
                <a:sym typeface="Wingdings" panose="05000000000000000000" pitchFamily="2" charset="2"/>
              </a:rPr>
              <a:t>, a cui si deve ogni bene della vita.</a:t>
            </a:r>
          </a:p>
          <a:p>
            <a:pPr algn="just">
              <a:buFontTx/>
              <a:buChar char="-"/>
            </a:pPr>
            <a:r>
              <a:rPr lang="it-IT" b="1" dirty="0" smtClean="0">
                <a:sym typeface="Wingdings" panose="05000000000000000000" pitchFamily="2" charset="2"/>
              </a:rPr>
              <a:t>Uomo = collaboratore di Dio</a:t>
            </a:r>
            <a:r>
              <a:rPr lang="it-IT" dirty="0" smtClean="0">
                <a:sym typeface="Wingdings" panose="05000000000000000000" pitchFamily="2" charset="2"/>
              </a:rPr>
              <a:t>, cooperante in quest’opera ordinatrice del mondo, anch’egli impegnato nel compito di combattere il male con il bene.</a:t>
            </a:r>
          </a:p>
          <a:p>
            <a:pPr algn="just">
              <a:buFontTx/>
              <a:buChar char="-"/>
            </a:pPr>
            <a:r>
              <a:rPr lang="it-IT" dirty="0" smtClean="0">
                <a:sym typeface="Wingdings" panose="05000000000000000000" pitchFamily="2" charset="2"/>
              </a:rPr>
              <a:t>Funzione della </a:t>
            </a:r>
            <a:r>
              <a:rPr lang="it-IT" b="1" dirty="0" smtClean="0">
                <a:sym typeface="Wingdings" panose="05000000000000000000" pitchFamily="2" charset="2"/>
              </a:rPr>
              <a:t>religione</a:t>
            </a:r>
            <a:r>
              <a:rPr lang="it-IT" dirty="0" smtClean="0">
                <a:sym typeface="Wingdings" panose="05000000000000000000" pitchFamily="2" charset="2"/>
              </a:rPr>
              <a:t>: elevare l’uomo </a:t>
            </a:r>
            <a:r>
              <a:rPr lang="it-IT" b="1" dirty="0" smtClean="0">
                <a:sym typeface="Wingdings" panose="05000000000000000000" pitchFamily="2" charset="2"/>
              </a:rPr>
              <a:t>moralmente</a:t>
            </a:r>
            <a:r>
              <a:rPr lang="it-IT" dirty="0" smtClean="0">
                <a:sym typeface="Wingdings" panose="05000000000000000000" pitchFamily="2" charset="2"/>
              </a:rPr>
              <a:t>, rafforzare le sue energie morali, liberarlo dai vincoli della realtà immediata delle cose per offrirgli una prospettiva più vasta, universale, nella quale si affermino le idealità più alte. La religione è principio di </a:t>
            </a:r>
            <a:r>
              <a:rPr lang="it-IT" b="1" dirty="0" smtClean="0">
                <a:sym typeface="Wingdings" panose="05000000000000000000" pitchFamily="2" charset="2"/>
              </a:rPr>
              <a:t>speranza</a:t>
            </a:r>
            <a:r>
              <a:rPr lang="it-IT" dirty="0" smtClean="0">
                <a:sym typeface="Wingdings" panose="05000000000000000000" pitchFamily="2" charset="2"/>
              </a:rPr>
              <a:t>, indicazione di possibilità che sta all’uomo esplorare e realizzare, realizzando nello stesso tempo se stesso nella sua dimensione </a:t>
            </a:r>
            <a:r>
              <a:rPr lang="it-IT" b="1" dirty="0" smtClean="0">
                <a:sym typeface="Wingdings" panose="05000000000000000000" pitchFamily="2" charset="2"/>
              </a:rPr>
              <a:t>etica</a:t>
            </a:r>
            <a:r>
              <a:rPr lang="it-IT" dirty="0" smtClean="0">
                <a:sym typeface="Wingdings" panose="05000000000000000000" pitchFamily="2" charset="2"/>
              </a:rPr>
              <a:t>.</a:t>
            </a:r>
            <a:endParaRPr lang="it-IT" dirty="0" smtClean="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31</a:t>
            </a:fld>
            <a:endParaRPr lang="it-IT"/>
          </a:p>
        </p:txBody>
      </p:sp>
    </p:spTree>
    <p:extLst>
      <p:ext uri="{BB962C8B-B14F-4D97-AF65-F5344CB8AC3E}">
        <p14:creationId xmlns:p14="http://schemas.microsoft.com/office/powerpoint/2010/main" val="18076587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endParaRPr lang="it-IT" dirty="0" smtClean="0"/>
          </a:p>
          <a:p>
            <a:pPr marL="0" indent="0" algn="just">
              <a:buNone/>
            </a:pPr>
            <a:r>
              <a:rPr lang="it-IT" dirty="0" smtClean="0"/>
              <a:t>Combatte per liberare l’umanità dalla filosofia idealistica tedesca, dalla superstizione religiosa e dal «dominio dei preti», da lui considerati espressione di un pensiero magico, prerazionale e irrazionale: «Se fosse possibile abolire tutta la metafisica tedesca, la teologia cristiana e tutto l’armamentario dell’abuso giuridico, si libererebbe energia spirituale sufficiente per cambiare la faccia della Terra».</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32</a:t>
            </a:fld>
            <a:endParaRPr lang="it-IT"/>
          </a:p>
        </p:txBody>
      </p:sp>
    </p:spTree>
    <p:extLst>
      <p:ext uri="{BB962C8B-B14F-4D97-AF65-F5344CB8AC3E}">
        <p14:creationId xmlns:p14="http://schemas.microsoft.com/office/powerpoint/2010/main" val="13010710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EMPIRISMO</a:t>
            </a:r>
            <a:endParaRPr lang="it-IT" b="1" dirty="0"/>
          </a:p>
        </p:txBody>
      </p:sp>
      <p:sp>
        <p:nvSpPr>
          <p:cNvPr id="3" name="Segnaposto contenuto 2"/>
          <p:cNvSpPr>
            <a:spLocks noGrp="1"/>
          </p:cNvSpPr>
          <p:nvPr>
            <p:ph idx="1"/>
          </p:nvPr>
        </p:nvSpPr>
        <p:spPr/>
        <p:txBody>
          <a:bodyPr>
            <a:normAutofit fontScale="92500"/>
          </a:bodyPr>
          <a:lstStyle/>
          <a:p>
            <a:pPr>
              <a:buFontTx/>
              <a:buChar char="-"/>
            </a:pPr>
            <a:r>
              <a:rPr lang="it-IT" dirty="0" smtClean="0"/>
              <a:t>Si scaglia contro l’apriorismo conoscitivo tedesco.</a:t>
            </a:r>
          </a:p>
          <a:p>
            <a:pPr algn="just">
              <a:buFontTx/>
              <a:buChar char="-"/>
            </a:pPr>
            <a:r>
              <a:rPr lang="it-IT" dirty="0" smtClean="0"/>
              <a:t>Rivendica la validità della tradizione empiristica inglese (Hume)</a:t>
            </a:r>
          </a:p>
          <a:p>
            <a:pPr algn="just">
              <a:buFont typeface="Wingdings" panose="05000000000000000000" pitchFamily="2" charset="2"/>
              <a:buChar char="à"/>
            </a:pPr>
            <a:r>
              <a:rPr lang="it-IT" dirty="0" smtClean="0">
                <a:sym typeface="Wingdings" panose="05000000000000000000" pitchFamily="2" charset="2"/>
              </a:rPr>
              <a:t>il fondamento della conoscenza è </a:t>
            </a:r>
            <a:r>
              <a:rPr lang="it-IT" b="1" dirty="0" smtClean="0">
                <a:sym typeface="Wingdings" panose="05000000000000000000" pitchFamily="2" charset="2"/>
              </a:rPr>
              <a:t>l’esperienza</a:t>
            </a:r>
            <a:r>
              <a:rPr lang="it-IT" dirty="0" smtClean="0">
                <a:sym typeface="Wingdings" panose="05000000000000000000" pitchFamily="2" charset="2"/>
              </a:rPr>
              <a:t>: il fondamento delle leggi scientifiche e di ogni verità va riportato sempre alle rispettive basi empiriche  anche i principi più generali sono il frutto di una </a:t>
            </a:r>
            <a:r>
              <a:rPr lang="it-IT" b="1" dirty="0" smtClean="0">
                <a:sym typeface="Wingdings" panose="05000000000000000000" pitchFamily="2" charset="2"/>
              </a:rPr>
              <a:t>generalizzazione dell’esperienza</a:t>
            </a:r>
            <a:r>
              <a:rPr lang="it-IT" dirty="0" smtClean="0">
                <a:sym typeface="Wingdings" panose="05000000000000000000" pitchFamily="2" charset="2"/>
              </a:rPr>
              <a:t>, un «aggregato di verità particolari»</a:t>
            </a:r>
          </a:p>
          <a:p>
            <a:pPr marL="0" indent="0" algn="just">
              <a:buNone/>
            </a:pPr>
            <a:r>
              <a:rPr lang="it-IT" dirty="0" smtClean="0">
                <a:sym typeface="Wingdings" panose="05000000000000000000" pitchFamily="2" charset="2"/>
              </a:rPr>
              <a:t>Es. il principio secondo cui due parallele non si incontrano mai non avrebbe potuto esser formulato se non si fosse prima vista una linea retta.</a:t>
            </a:r>
          </a:p>
          <a:p>
            <a:pPr marL="0" indent="0" algn="just">
              <a:buNone/>
            </a:pPr>
            <a:r>
              <a:rPr lang="it-IT" dirty="0" smtClean="0">
                <a:sym typeface="Wingdings" panose="05000000000000000000" pitchFamily="2" charset="2"/>
              </a:rPr>
              <a:t>Es. principio di non-contraddizione: è una generalizzazione di fatti dell’esperienza (la luce non è buio, il movimento non è la quiete…)</a:t>
            </a:r>
            <a:endParaRPr lang="it-IT" dirty="0" smtClean="0"/>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4</a:t>
            </a:fld>
            <a:endParaRPr lang="it-IT"/>
          </a:p>
        </p:txBody>
      </p:sp>
    </p:spTree>
    <p:extLst>
      <p:ext uri="{BB962C8B-B14F-4D97-AF65-F5344CB8AC3E}">
        <p14:creationId xmlns:p14="http://schemas.microsoft.com/office/powerpoint/2010/main" val="240710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CONSEGUENZE DELL’EMPIRISMO</a:t>
            </a:r>
            <a:endParaRPr lang="it-IT" b="1" dirty="0"/>
          </a:p>
        </p:txBody>
      </p:sp>
      <p:sp>
        <p:nvSpPr>
          <p:cNvPr id="3" name="Segnaposto contenuto 2"/>
          <p:cNvSpPr>
            <a:spLocks noGrp="1"/>
          </p:cNvSpPr>
          <p:nvPr>
            <p:ph idx="1"/>
          </p:nvPr>
        </p:nvSpPr>
        <p:spPr/>
        <p:txBody>
          <a:bodyPr>
            <a:normAutofit/>
          </a:bodyPr>
          <a:lstStyle/>
          <a:p>
            <a:pPr algn="just">
              <a:buFontTx/>
              <a:buChar char="-"/>
            </a:pPr>
            <a:r>
              <a:rPr lang="it-IT" dirty="0" smtClean="0"/>
              <a:t>Sulla base dell’empirismo fa </a:t>
            </a:r>
            <a:r>
              <a:rPr lang="it-IT" b="1" dirty="0" smtClean="0"/>
              <a:t>piazza pulita di tutte le grandi questioni metafisiche</a:t>
            </a:r>
            <a:r>
              <a:rPr lang="it-IT" dirty="0" smtClean="0"/>
              <a:t>, che cadono fuori del dominio della logica, perché intorno a esse non è possibile alcuna prova e conferma empirica, né è possibile fornire un fondamento non empirico alle verità e ai principi universali.</a:t>
            </a:r>
          </a:p>
          <a:p>
            <a:pPr algn="just">
              <a:buFontTx/>
              <a:buChar char="-"/>
            </a:pPr>
            <a:r>
              <a:rPr lang="it-IT" dirty="0" smtClean="0"/>
              <a:t>Le </a:t>
            </a:r>
            <a:r>
              <a:rPr lang="it-IT" b="1" dirty="0" smtClean="0"/>
              <a:t>proposizioni «essenziali» </a:t>
            </a:r>
            <a:r>
              <a:rPr lang="it-IT" dirty="0" smtClean="0"/>
              <a:t>(es. l’uomo è razionale) sono puramente verbali, non dicono </a:t>
            </a:r>
            <a:r>
              <a:rPr lang="it-IT" b="1" dirty="0" smtClean="0"/>
              <a:t>nulla di reale </a:t>
            </a:r>
            <a:r>
              <a:rPr lang="it-IT" dirty="0" smtClean="0"/>
              <a:t>e sono frutto di convenzioni linguistiche.</a:t>
            </a:r>
          </a:p>
          <a:p>
            <a:pPr algn="just">
              <a:buFontTx/>
              <a:buChar char="-"/>
            </a:pPr>
            <a:r>
              <a:rPr lang="it-IT" dirty="0"/>
              <a:t>La </a:t>
            </a:r>
            <a:r>
              <a:rPr lang="it-IT" b="1" dirty="0"/>
              <a:t>logica</a:t>
            </a:r>
            <a:r>
              <a:rPr lang="it-IT" dirty="0"/>
              <a:t> è intesa come scienza della </a:t>
            </a:r>
            <a:r>
              <a:rPr lang="it-IT" b="1" dirty="0"/>
              <a:t>prova</a:t>
            </a:r>
            <a:r>
              <a:rPr lang="it-IT" dirty="0"/>
              <a:t> e dell’</a:t>
            </a:r>
            <a:r>
              <a:rPr lang="it-IT" b="1" dirty="0"/>
              <a:t>evidenza</a:t>
            </a:r>
            <a:r>
              <a:rPr lang="it-IT" dirty="0"/>
              <a:t>.</a:t>
            </a:r>
          </a:p>
          <a:p>
            <a:pPr algn="just">
              <a:buFontTx/>
              <a:buChar char="-"/>
            </a:pPr>
            <a:r>
              <a:rPr lang="it-IT" dirty="0" smtClean="0"/>
              <a:t>Gli </a:t>
            </a:r>
            <a:r>
              <a:rPr lang="it-IT" b="1" dirty="0" smtClean="0"/>
              <a:t>assiomi</a:t>
            </a:r>
            <a:r>
              <a:rPr lang="it-IT" dirty="0" smtClean="0"/>
              <a:t> sono originariamente suggeriti dall’</a:t>
            </a:r>
            <a:r>
              <a:rPr lang="it-IT" b="1" dirty="0" smtClean="0"/>
              <a:t>osservazione</a:t>
            </a:r>
            <a:r>
              <a:rPr lang="it-IT" dirty="0" smtClean="0"/>
              <a:t>.</a:t>
            </a:r>
          </a:p>
          <a:p>
            <a:pPr algn="just">
              <a:buFontTx/>
              <a:buChar char="-"/>
            </a:pPr>
            <a:endParaRPr lang="it-IT" dirty="0"/>
          </a:p>
          <a:p>
            <a:pPr marL="0" indent="0" algn="just">
              <a:buNone/>
            </a:pP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5</a:t>
            </a:fld>
            <a:endParaRPr lang="it-IT"/>
          </a:p>
        </p:txBody>
      </p:sp>
    </p:spTree>
    <p:extLst>
      <p:ext uri="{BB962C8B-B14F-4D97-AF65-F5344CB8AC3E}">
        <p14:creationId xmlns:p14="http://schemas.microsoft.com/office/powerpoint/2010/main" val="2537754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LOGICA INDUTTIVA E INFERENZA</a:t>
            </a:r>
            <a:endParaRPr lang="it-IT" b="1" dirty="0"/>
          </a:p>
        </p:txBody>
      </p:sp>
      <p:sp>
        <p:nvSpPr>
          <p:cNvPr id="3" name="Segnaposto contenuto 2"/>
          <p:cNvSpPr>
            <a:spLocks noGrp="1"/>
          </p:cNvSpPr>
          <p:nvPr>
            <p:ph idx="1"/>
          </p:nvPr>
        </p:nvSpPr>
        <p:spPr/>
        <p:txBody>
          <a:bodyPr>
            <a:normAutofit/>
          </a:bodyPr>
          <a:lstStyle/>
          <a:p>
            <a:pPr marL="0" indent="0" algn="just">
              <a:buNone/>
            </a:pPr>
            <a:r>
              <a:rPr lang="it-IT" dirty="0" smtClean="0"/>
              <a:t>La logica si deve occupare del processo di </a:t>
            </a:r>
            <a:r>
              <a:rPr lang="it-IT" b="1" dirty="0" smtClean="0"/>
              <a:t>inferenza</a:t>
            </a:r>
            <a:r>
              <a:rPr lang="it-IT" dirty="0" smtClean="0"/>
              <a:t>, «accertando la differenza fra uno svolgimento corretto e uno scorretto di questo processo».</a:t>
            </a:r>
          </a:p>
          <a:p>
            <a:pPr marL="0" indent="0">
              <a:buNone/>
            </a:pPr>
            <a:endParaRPr lang="it-IT" dirty="0" smtClean="0"/>
          </a:p>
          <a:p>
            <a:pPr marL="0" indent="0">
              <a:buNone/>
            </a:pPr>
            <a:r>
              <a:rPr lang="it-IT" dirty="0" smtClean="0"/>
              <a:t>Inferenza (secondo la tradizione):</a:t>
            </a:r>
          </a:p>
          <a:p>
            <a:pPr>
              <a:buFontTx/>
              <a:buChar char="-"/>
            </a:pPr>
            <a:r>
              <a:rPr lang="it-IT" b="1" dirty="0" smtClean="0"/>
              <a:t>induzione</a:t>
            </a:r>
            <a:r>
              <a:rPr lang="it-IT" dirty="0" smtClean="0"/>
              <a:t>, dal particolare al generale.</a:t>
            </a:r>
          </a:p>
          <a:p>
            <a:pPr>
              <a:buFontTx/>
              <a:buChar char="-"/>
            </a:pPr>
            <a:r>
              <a:rPr lang="it-IT" b="1" dirty="0" smtClean="0"/>
              <a:t>deduzione</a:t>
            </a:r>
            <a:r>
              <a:rPr lang="it-IT" dirty="0" smtClean="0"/>
              <a:t> (sillogismo), dal più generale al meno generale.</a:t>
            </a:r>
          </a:p>
          <a:p>
            <a:pPr marL="0" indent="0">
              <a:buNone/>
            </a:pPr>
            <a:endParaRPr lang="it-IT" dirty="0" smtClean="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6</a:t>
            </a:fld>
            <a:endParaRPr lang="it-IT"/>
          </a:p>
        </p:txBody>
      </p:sp>
    </p:spTree>
    <p:extLst>
      <p:ext uri="{BB962C8B-B14F-4D97-AF65-F5344CB8AC3E}">
        <p14:creationId xmlns:p14="http://schemas.microsoft.com/office/powerpoint/2010/main" val="3419939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DAL PARTICOLARE AL PARTICOLARE</a:t>
            </a:r>
            <a:endParaRPr lang="it-IT" b="1" dirty="0"/>
          </a:p>
        </p:txBody>
      </p:sp>
      <p:sp>
        <p:nvSpPr>
          <p:cNvPr id="3" name="Segnaposto contenuto 2"/>
          <p:cNvSpPr>
            <a:spLocks noGrp="1"/>
          </p:cNvSpPr>
          <p:nvPr>
            <p:ph idx="1"/>
          </p:nvPr>
        </p:nvSpPr>
        <p:spPr/>
        <p:txBody>
          <a:bodyPr>
            <a:normAutofit/>
          </a:bodyPr>
          <a:lstStyle/>
          <a:p>
            <a:pPr marL="0" indent="0">
              <a:buNone/>
            </a:pPr>
            <a:r>
              <a:rPr lang="it-IT" dirty="0" smtClean="0"/>
              <a:t>Per </a:t>
            </a:r>
            <a:r>
              <a:rPr lang="it-IT" dirty="0" err="1"/>
              <a:t>Mill</a:t>
            </a:r>
            <a:r>
              <a:rPr lang="it-IT" dirty="0"/>
              <a:t> c’è un terzo tipo di </a:t>
            </a:r>
            <a:r>
              <a:rPr lang="it-IT" dirty="0" smtClean="0"/>
              <a:t>inferenza (l’unico valido):</a:t>
            </a:r>
            <a:endParaRPr lang="it-IT" dirty="0"/>
          </a:p>
          <a:p>
            <a:pPr algn="just">
              <a:buFontTx/>
              <a:buChar char="-"/>
            </a:pPr>
            <a:r>
              <a:rPr lang="it-IT" dirty="0" smtClean="0"/>
              <a:t>«</a:t>
            </a:r>
            <a:r>
              <a:rPr lang="it-IT" b="1" dirty="0" smtClean="0"/>
              <a:t>dal </a:t>
            </a:r>
            <a:r>
              <a:rPr lang="it-IT" b="1" dirty="0"/>
              <a:t>particolare al </a:t>
            </a:r>
            <a:r>
              <a:rPr lang="it-IT" b="1" dirty="0" smtClean="0"/>
              <a:t>particolare</a:t>
            </a:r>
            <a:r>
              <a:rPr lang="it-IT" dirty="0" smtClean="0"/>
              <a:t>», </a:t>
            </a:r>
            <a:r>
              <a:rPr lang="it-IT" dirty="0"/>
              <a:t>fondamento sia dell’induzione che della deduzione.</a:t>
            </a:r>
          </a:p>
          <a:p>
            <a:pPr marL="0" indent="0" algn="just">
              <a:buNone/>
            </a:pPr>
            <a:r>
              <a:rPr lang="it-IT" dirty="0"/>
              <a:t>Es. «Tutti gli uomini sono mortali. Socrate è un uomo. Socrate è mortale».</a:t>
            </a:r>
          </a:p>
          <a:p>
            <a:pPr marL="0" indent="0" algn="just">
              <a:buNone/>
            </a:pPr>
            <a:r>
              <a:rPr lang="it-IT" dirty="0"/>
              <a:t>Per </a:t>
            </a:r>
            <a:r>
              <a:rPr lang="it-IT" dirty="0" err="1"/>
              <a:t>Mill</a:t>
            </a:r>
            <a:r>
              <a:rPr lang="it-IT" dirty="0"/>
              <a:t> anche la verità generale «tutti gli uomini sono mortali» si basa sull’</a:t>
            </a:r>
            <a:r>
              <a:rPr lang="it-IT" b="1" dirty="0"/>
              <a:t>osservazione di numerosissimi casi individuali </a:t>
            </a:r>
            <a:r>
              <a:rPr lang="it-IT" dirty="0"/>
              <a:t>(è un insieme di quei casi) </a:t>
            </a:r>
            <a:r>
              <a:rPr lang="it-IT" dirty="0">
                <a:sym typeface="Wingdings" panose="05000000000000000000" pitchFamily="2" charset="2"/>
              </a:rPr>
              <a:t> è solo partendo da alcuni casi particolari (la morte di alcuni uomini particolari) che si giunge all’affermazione, altrettanto particolare, sulla morte di </a:t>
            </a:r>
            <a:r>
              <a:rPr lang="it-IT" dirty="0" smtClean="0">
                <a:sym typeface="Wingdings" panose="05000000000000000000" pitchFamily="2" charset="2"/>
              </a:rPr>
              <a:t>Socrate.</a:t>
            </a:r>
            <a:endParaRPr lang="it-IT" dirty="0"/>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7</a:t>
            </a:fld>
            <a:endParaRPr lang="it-IT"/>
          </a:p>
        </p:txBody>
      </p:sp>
    </p:spTree>
    <p:extLst>
      <p:ext uri="{BB962C8B-B14F-4D97-AF65-F5344CB8AC3E}">
        <p14:creationId xmlns:p14="http://schemas.microsoft.com/office/powerpoint/2010/main" val="40575815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endParaRPr lang="it-IT" dirty="0" smtClean="0"/>
          </a:p>
          <a:p>
            <a:pPr marL="0" indent="0">
              <a:buNone/>
            </a:pPr>
            <a:endParaRPr lang="it-IT" dirty="0"/>
          </a:p>
          <a:p>
            <a:pPr marL="0" indent="0" algn="just">
              <a:buNone/>
            </a:pPr>
            <a:r>
              <a:rPr lang="it-IT" dirty="0" smtClean="0"/>
              <a:t>Il bambino che, dopo essersi bruciato le dita, evita di ficcarle di nuovo nel fuoco, ha ragionato o inferito, anche senza pensare mai alla massima generale «il fuoco brucia».</a:t>
            </a: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8</a:t>
            </a:fld>
            <a:endParaRPr lang="it-IT"/>
          </a:p>
        </p:txBody>
      </p:sp>
    </p:spTree>
    <p:extLst>
      <p:ext uri="{BB962C8B-B14F-4D97-AF65-F5344CB8AC3E}">
        <p14:creationId xmlns:p14="http://schemas.microsoft.com/office/powerpoint/2010/main" val="1410924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RISCHIO SCETTICISMO</a:t>
            </a:r>
            <a:endParaRPr lang="it-IT" b="1" dirty="0"/>
          </a:p>
        </p:txBody>
      </p:sp>
      <p:sp>
        <p:nvSpPr>
          <p:cNvPr id="3" name="Segnaposto contenuto 2"/>
          <p:cNvSpPr>
            <a:spLocks noGrp="1"/>
          </p:cNvSpPr>
          <p:nvPr>
            <p:ph idx="1"/>
          </p:nvPr>
        </p:nvSpPr>
        <p:spPr/>
        <p:txBody>
          <a:bodyPr/>
          <a:lstStyle/>
          <a:p>
            <a:pPr marL="0" indent="0" algn="just">
              <a:buNone/>
            </a:pPr>
            <a:endParaRPr lang="it-IT" dirty="0" smtClean="0"/>
          </a:p>
          <a:p>
            <a:pPr marL="0" indent="0" algn="just">
              <a:buNone/>
            </a:pPr>
            <a:r>
              <a:rPr lang="it-IT" b="1" dirty="0" smtClean="0"/>
              <a:t>Rischio</a:t>
            </a:r>
            <a:r>
              <a:rPr lang="it-IT" dirty="0" smtClean="0"/>
              <a:t> </a:t>
            </a:r>
            <a:r>
              <a:rPr lang="it-IT" dirty="0"/>
              <a:t>di questa inferenza: </a:t>
            </a:r>
            <a:r>
              <a:rPr lang="it-IT" b="1" dirty="0"/>
              <a:t>scetticismo</a:t>
            </a:r>
            <a:r>
              <a:rPr lang="it-IT" dirty="0"/>
              <a:t> e negazione della validità della conoscenza scientifica. Le proposizioni universali della scienza sono il frutto di una generalizzazione dell’esperienza, un’osservazione di fatti. Ma noi non possiamo mai dire di aver osservato tutti i fatti che giustifichino quelle proposizioni e possano comprovarne la validità.</a:t>
            </a:r>
          </a:p>
          <a:p>
            <a:pPr marL="0" indent="0" algn="just">
              <a:buNone/>
            </a:pPr>
            <a:endParaRPr lang="it-IT" dirty="0" smtClean="0"/>
          </a:p>
          <a:p>
            <a:pPr marL="0" indent="0" algn="just">
              <a:buNone/>
            </a:pPr>
            <a:r>
              <a:rPr lang="it-IT" dirty="0" smtClean="0"/>
              <a:t>Qual </a:t>
            </a:r>
            <a:r>
              <a:rPr lang="it-IT" dirty="0"/>
              <a:t>è allora il fondamento giustificativo delle proposizioni stesse</a:t>
            </a:r>
            <a:r>
              <a:rPr lang="it-IT" dirty="0" smtClean="0"/>
              <a:t>? </a:t>
            </a:r>
            <a:r>
              <a:rPr lang="it-IT" dirty="0"/>
              <a:t>Cosa mi garantisce di poter fare di tali generalizzazioni una «legge» naturale?</a:t>
            </a:r>
          </a:p>
          <a:p>
            <a:pPr marL="0" indent="0" algn="just">
              <a:buNone/>
            </a:pPr>
            <a:endParaRPr lang="it-IT" dirty="0"/>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Paolo Scolari arete-consulenzafilosofica.it</a:t>
            </a:r>
            <a:endParaRPr lang="it-IT"/>
          </a:p>
        </p:txBody>
      </p:sp>
      <p:sp>
        <p:nvSpPr>
          <p:cNvPr id="5" name="Segnaposto numero diapositiva 4"/>
          <p:cNvSpPr>
            <a:spLocks noGrp="1"/>
          </p:cNvSpPr>
          <p:nvPr>
            <p:ph type="sldNum" sz="quarter" idx="12"/>
          </p:nvPr>
        </p:nvSpPr>
        <p:spPr/>
        <p:txBody>
          <a:bodyPr/>
          <a:lstStyle/>
          <a:p>
            <a:fld id="{5A2613C4-225C-40AA-9FE8-18FD67273F51}" type="slidenum">
              <a:rPr lang="it-IT" smtClean="0"/>
              <a:t>9</a:t>
            </a:fld>
            <a:endParaRPr lang="it-IT"/>
          </a:p>
        </p:txBody>
      </p:sp>
    </p:spTree>
    <p:extLst>
      <p:ext uri="{BB962C8B-B14F-4D97-AF65-F5344CB8AC3E}">
        <p14:creationId xmlns:p14="http://schemas.microsoft.com/office/powerpoint/2010/main" val="299884284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TotalTime>
  <Words>3407</Words>
  <Application>Microsoft Office PowerPoint</Application>
  <PresentationFormat>Personalizzato</PresentationFormat>
  <Paragraphs>211</Paragraphs>
  <Slides>32</Slides>
  <Notes>0</Notes>
  <HiddenSlides>0</HiddenSlides>
  <MMClips>0</MMClips>
  <ScaleCrop>false</ScaleCrop>
  <HeadingPairs>
    <vt:vector size="4" baseType="variant">
      <vt:variant>
        <vt:lpstr>Tema</vt:lpstr>
      </vt:variant>
      <vt:variant>
        <vt:i4>1</vt:i4>
      </vt:variant>
      <vt:variant>
        <vt:lpstr>Titoli diapositive</vt:lpstr>
      </vt:variant>
      <vt:variant>
        <vt:i4>32</vt:i4>
      </vt:variant>
    </vt:vector>
  </HeadingPairs>
  <TitlesOfParts>
    <vt:vector size="33" baseType="lpstr">
      <vt:lpstr>Tema di Office</vt:lpstr>
      <vt:lpstr>J.S. MILL</vt:lpstr>
      <vt:lpstr>Opere </vt:lpstr>
      <vt:lpstr>Accenni biografici </vt:lpstr>
      <vt:lpstr>EMPIRISMO</vt:lpstr>
      <vt:lpstr>CONSEGUENZE DELL’EMPIRISMO</vt:lpstr>
      <vt:lpstr>LOGICA INDUTTIVA E INFERENZA</vt:lpstr>
      <vt:lpstr>DAL PARTICOLARE AL PARTICOLARE</vt:lpstr>
      <vt:lpstr>Presentazione standard di PowerPoint</vt:lpstr>
      <vt:lpstr>RISCHIO SCETTICISMO</vt:lpstr>
      <vt:lpstr>UNIFORMITÀ DELLA NATURA</vt:lpstr>
      <vt:lpstr>«È una legge che ogni cosa abbia una legge»</vt:lpstr>
      <vt:lpstr>CAUSA ED EFFETTO</vt:lpstr>
      <vt:lpstr>UN PRINCIPIO A-POSTERIORI</vt:lpstr>
      <vt:lpstr>UN CIRCOLO VIZIOSO?</vt:lpstr>
      <vt:lpstr>4 METODI PER SPIEGARE UN FENOMENO</vt:lpstr>
      <vt:lpstr>L’UTILITARISMO</vt:lpstr>
      <vt:lpstr>BASTA CALCOLI !</vt:lpstr>
      <vt:lpstr>C’È PIACERE E PIACERE… MAIALI E UOMINI</vt:lpstr>
      <vt:lpstr>TRA SODDISFAZIONE E FELICITÀ</vt:lpstr>
      <vt:lpstr>DIFFICOLTÀ DI UN UTILITARISMO «QUALITATIVO»</vt:lpstr>
      <vt:lpstr>MILL FILOSOFO DELLA LIBERTÀ</vt:lpstr>
      <vt:lpstr>IN DIFESA DEI DIRITTI</vt:lpstr>
      <vt:lpstr>IN DIFESA DELLE DONNE</vt:lpstr>
      <vt:lpstr>IN DIFESA DELLA LIBERTÀ INDIVIDUALE</vt:lpstr>
      <vt:lpstr>LE LIBERTÀ DELL’INDIVIDUO</vt:lpstr>
      <vt:lpstr>I LIMITI DELLA LIBERTÀ</vt:lpstr>
      <vt:lpstr>IL «DISPOTISMO DELLA MAGGIORANZA»</vt:lpstr>
      <vt:lpstr>UNA SOCIETÀ TIRANNA</vt:lpstr>
      <vt:lpstr>GIUSTIZIA E UGUAGLIANZA</vt:lpstr>
      <vt:lpstr>LIBERALISMO</vt:lpstr>
      <vt:lpstr>RELIGIONE</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J.S. MILL</dc:title>
  <dc:creator>paolo scolari</dc:creator>
  <cp:lastModifiedBy>massimo</cp:lastModifiedBy>
  <cp:revision>222</cp:revision>
  <dcterms:created xsi:type="dcterms:W3CDTF">2014-03-22T16:27:00Z</dcterms:created>
  <dcterms:modified xsi:type="dcterms:W3CDTF">2014-03-27T20:53:38Z</dcterms:modified>
</cp:coreProperties>
</file>